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handoutMasterIdLst>
    <p:handoutMasterId r:id="rId36"/>
  </p:handoutMasterIdLst>
  <p:sldIdLst>
    <p:sldId id="256" r:id="rId5"/>
    <p:sldId id="257" r:id="rId6"/>
    <p:sldId id="258" r:id="rId7"/>
    <p:sldId id="272" r:id="rId8"/>
    <p:sldId id="273" r:id="rId9"/>
    <p:sldId id="285" r:id="rId10"/>
    <p:sldId id="286" r:id="rId11"/>
    <p:sldId id="287" r:id="rId12"/>
    <p:sldId id="289" r:id="rId13"/>
    <p:sldId id="290" r:id="rId14"/>
    <p:sldId id="292" r:id="rId15"/>
    <p:sldId id="262" r:id="rId16"/>
    <p:sldId id="274" r:id="rId17"/>
    <p:sldId id="275" r:id="rId18"/>
    <p:sldId id="260" r:id="rId19"/>
    <p:sldId id="276" r:id="rId20"/>
    <p:sldId id="277" r:id="rId21"/>
    <p:sldId id="293" r:id="rId22"/>
    <p:sldId id="295" r:id="rId23"/>
    <p:sldId id="278" r:id="rId24"/>
    <p:sldId id="294" r:id="rId25"/>
    <p:sldId id="279" r:id="rId26"/>
    <p:sldId id="280" r:id="rId27"/>
    <p:sldId id="281" r:id="rId28"/>
    <p:sldId id="282" r:id="rId29"/>
    <p:sldId id="296" r:id="rId30"/>
    <p:sldId id="284" r:id="rId31"/>
    <p:sldId id="297" r:id="rId32"/>
    <p:sldId id="266"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0704" autoAdjust="0"/>
  </p:normalViewPr>
  <p:slideViewPr>
    <p:cSldViewPr snapToGrid="0">
      <p:cViewPr varScale="1">
        <p:scale>
          <a:sx n="104" d="100"/>
          <a:sy n="104" d="100"/>
        </p:scale>
        <p:origin x="144" y="27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11/10/2022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file:///\\w+[[:punct:]]\w+)|(\b\w+\b)"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hyperlink" Target="https://www.gsas.columbia.edu/content/academic-integrity-and-responsible-conduct-research"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file:///\\w+[[:punct:]]\w+)|(\b\w+\b)%22))"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A Brie</a:t>
            </a:r>
            <a:r>
              <a:rPr lang="en-US" altLang="zh-CN" dirty="0"/>
              <a:t>f introduction to R package WORDCLOUD 2</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Alex Guo and Longyuan Gao</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B7DA0-26B6-6F66-71D8-2B57B9DD3FE0}"/>
              </a:ext>
            </a:extLst>
          </p:cNvPr>
          <p:cNvSpPr>
            <a:spLocks noGrp="1"/>
          </p:cNvSpPr>
          <p:nvPr>
            <p:ph type="title"/>
          </p:nvPr>
        </p:nvSpPr>
        <p:spPr>
          <a:xfrm>
            <a:off x="1121930" y="392835"/>
            <a:ext cx="5111750" cy="1204912"/>
          </a:xfrm>
        </p:spPr>
        <p:txBody>
          <a:bodyPr/>
          <a:lstStyle/>
          <a:p>
            <a:r>
              <a:rPr lang="en-US" dirty="0"/>
              <a:t>Result</a:t>
            </a:r>
          </a:p>
        </p:txBody>
      </p:sp>
      <p:sp>
        <p:nvSpPr>
          <p:cNvPr id="6" name="Slide Number Placeholder 5">
            <a:extLst>
              <a:ext uri="{FF2B5EF4-FFF2-40B4-BE49-F238E27FC236}">
                <a16:creationId xmlns:a16="http://schemas.microsoft.com/office/drawing/2014/main" id="{9A8019C4-2941-DA72-A65A-8222023C4302}"/>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
        <p:nvSpPr>
          <p:cNvPr id="7" name="TextBox 6">
            <a:extLst>
              <a:ext uri="{FF2B5EF4-FFF2-40B4-BE49-F238E27FC236}">
                <a16:creationId xmlns:a16="http://schemas.microsoft.com/office/drawing/2014/main" id="{0FCD2B4A-B5F1-3EF5-635F-754C212E4D2F}"/>
              </a:ext>
            </a:extLst>
          </p:cNvPr>
          <p:cNvSpPr txBox="1"/>
          <p:nvPr/>
        </p:nvSpPr>
        <p:spPr>
          <a:xfrm>
            <a:off x="3322493" y="572655"/>
            <a:ext cx="5288107" cy="1754326"/>
          </a:xfrm>
          <a:prstGeom prst="rect">
            <a:avLst/>
          </a:prstGeom>
          <a:solidFill>
            <a:schemeClr val="accent5">
              <a:lumMod val="60000"/>
              <a:lumOff val="40000"/>
            </a:schemeClr>
          </a:solidFill>
        </p:spPr>
        <p:txBody>
          <a:bodyPr wrap="square" rtlCol="0">
            <a:spAutoFit/>
          </a:bodyPr>
          <a:lstStyle/>
          <a:p>
            <a:r>
              <a:rPr lang="en-US" dirty="0"/>
              <a:t>code&lt;-</a:t>
            </a:r>
            <a:r>
              <a:rPr lang="en-US" dirty="0" err="1"/>
              <a:t>readLines</a:t>
            </a:r>
            <a:r>
              <a:rPr lang="en-US" dirty="0"/>
              <a:t>(".\\conductCode.txt")</a:t>
            </a:r>
          </a:p>
          <a:p>
            <a:r>
              <a:rPr lang="en-US" dirty="0"/>
              <a:t>code &lt;- paste(code, collapse = " ")</a:t>
            </a:r>
          </a:p>
          <a:p>
            <a:r>
              <a:rPr lang="en-US" dirty="0"/>
              <a:t>code &lt;- </a:t>
            </a:r>
            <a:r>
              <a:rPr lang="en-US" dirty="0" err="1"/>
              <a:t>stri_extract_all_regex</a:t>
            </a:r>
            <a:r>
              <a:rPr lang="en-US" dirty="0"/>
              <a:t>(code, "(</a:t>
            </a:r>
            <a:r>
              <a:rPr lang="en-US" dirty="0">
                <a:hlinkClick r:id="rId2" action="ppaction://hlinkfile"/>
              </a:rPr>
              <a:t>\\w+[[:</a:t>
            </a:r>
            <a:r>
              <a:rPr lang="en-US" dirty="0" err="1">
                <a:hlinkClick r:id="rId2" action="ppaction://hlinkfile"/>
              </a:rPr>
              <a:t>punct</a:t>
            </a:r>
            <a:r>
              <a:rPr lang="en-US" dirty="0">
                <a:hlinkClick r:id="rId2" action="ppaction://hlinkfile"/>
              </a:rPr>
              <a:t>:]]\\w+)|(\\b\\w+\\b)</a:t>
            </a:r>
            <a:r>
              <a:rPr lang="en-US" dirty="0"/>
              <a:t>")</a:t>
            </a:r>
          </a:p>
          <a:p>
            <a:r>
              <a:rPr lang="en-US" dirty="0"/>
              <a:t>code &lt;- </a:t>
            </a:r>
            <a:r>
              <a:rPr lang="en-US" dirty="0" err="1"/>
              <a:t>lapply</a:t>
            </a:r>
            <a:r>
              <a:rPr lang="en-US" dirty="0"/>
              <a:t>(code, </a:t>
            </a:r>
            <a:r>
              <a:rPr lang="en-US" dirty="0" err="1"/>
              <a:t>tolower</a:t>
            </a:r>
            <a:r>
              <a:rPr lang="en-US" dirty="0"/>
              <a:t>)</a:t>
            </a:r>
          </a:p>
          <a:p>
            <a:r>
              <a:rPr lang="en-US" dirty="0"/>
              <a:t>code &lt;- table(code)</a:t>
            </a:r>
          </a:p>
        </p:txBody>
      </p:sp>
      <p:sp>
        <p:nvSpPr>
          <p:cNvPr id="10" name="TextBox 9">
            <a:extLst>
              <a:ext uri="{FF2B5EF4-FFF2-40B4-BE49-F238E27FC236}">
                <a16:creationId xmlns:a16="http://schemas.microsoft.com/office/drawing/2014/main" id="{5F787C62-49FF-CDC0-00EE-6006FBACB7D9}"/>
              </a:ext>
            </a:extLst>
          </p:cNvPr>
          <p:cNvSpPr txBox="1"/>
          <p:nvPr/>
        </p:nvSpPr>
        <p:spPr>
          <a:xfrm>
            <a:off x="2405207" y="5849487"/>
            <a:ext cx="8586066" cy="369332"/>
          </a:xfrm>
          <a:prstGeom prst="rect">
            <a:avLst/>
          </a:prstGeom>
          <a:noFill/>
        </p:spPr>
        <p:txBody>
          <a:bodyPr wrap="square" rtlCol="0">
            <a:spAutoFit/>
          </a:bodyPr>
          <a:lstStyle/>
          <a:p>
            <a:r>
              <a:rPr lang="en-US" dirty="0"/>
              <a:t>A table of words in the text associated with the frequency the word appears</a:t>
            </a:r>
          </a:p>
        </p:txBody>
      </p:sp>
      <p:pic>
        <p:nvPicPr>
          <p:cNvPr id="12" name="Picture 11" descr="Table&#10;&#10;Description automatically generated">
            <a:extLst>
              <a:ext uri="{FF2B5EF4-FFF2-40B4-BE49-F238E27FC236}">
                <a16:creationId xmlns:a16="http://schemas.microsoft.com/office/drawing/2014/main" id="{CF91CAA0-30C4-B756-7C2A-098496DCD0C8}"/>
              </a:ext>
            </a:extLst>
          </p:cNvPr>
          <p:cNvPicPr>
            <a:picLocks noChangeAspect="1"/>
          </p:cNvPicPr>
          <p:nvPr/>
        </p:nvPicPr>
        <p:blipFill>
          <a:blip r:embed="rId3"/>
          <a:stretch>
            <a:fillRect/>
          </a:stretch>
        </p:blipFill>
        <p:spPr>
          <a:xfrm>
            <a:off x="2721507" y="2388818"/>
            <a:ext cx="7260693" cy="3384975"/>
          </a:xfrm>
          <a:prstGeom prst="rect">
            <a:avLst/>
          </a:prstGeom>
        </p:spPr>
      </p:pic>
    </p:spTree>
    <p:extLst>
      <p:ext uri="{BB962C8B-B14F-4D97-AF65-F5344CB8AC3E}">
        <p14:creationId xmlns:p14="http://schemas.microsoft.com/office/powerpoint/2010/main" val="284357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808984" y="1245908"/>
            <a:ext cx="9117687" cy="729645"/>
          </a:xfrm>
        </p:spPr>
        <p:txBody>
          <a:bodyPr>
            <a:normAutofit/>
          </a:bodyPr>
          <a:lstStyle/>
          <a:p>
            <a:r>
              <a:rPr lang="en-US" sz="3200" b="1" dirty="0">
                <a:solidFill>
                  <a:schemeClr val="accent5">
                    <a:lumMod val="75000"/>
                  </a:schemeClr>
                </a:solidFill>
              </a:rPr>
              <a:t>Now we can start drawing wordclouds…</a:t>
            </a:r>
            <a:endParaRPr lang="en-US" sz="3200" b="1"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endParaRPr lang="en-US" dirty="0"/>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13" name="Text Placeholder 12">
            <a:extLst>
              <a:ext uri="{FF2B5EF4-FFF2-40B4-BE49-F238E27FC236}">
                <a16:creationId xmlns:a16="http://schemas.microsoft.com/office/drawing/2014/main" id="{AC1D8715-C4D2-E2E2-3A86-F37384AE4485}"/>
              </a:ext>
            </a:extLst>
          </p:cNvPr>
          <p:cNvSpPr>
            <a:spLocks noGrp="1"/>
          </p:cNvSpPr>
          <p:nvPr>
            <p:ph type="body" sz="quarter" idx="3"/>
          </p:nvPr>
        </p:nvSpPr>
        <p:spPr>
          <a:xfrm>
            <a:off x="4847573" y="2512245"/>
            <a:ext cx="3943627" cy="823912"/>
          </a:xfrm>
        </p:spPr>
        <p:txBody>
          <a:bodyPr/>
          <a:lstStyle/>
          <a:p>
            <a:r>
              <a:rPr lang="en-US" dirty="0"/>
              <a:t>Word Count DATAFRAME</a:t>
            </a:r>
          </a:p>
        </p:txBody>
      </p:sp>
      <p:graphicFrame>
        <p:nvGraphicFramePr>
          <p:cNvPr id="17" name="Table 17">
            <a:extLst>
              <a:ext uri="{FF2B5EF4-FFF2-40B4-BE49-F238E27FC236}">
                <a16:creationId xmlns:a16="http://schemas.microsoft.com/office/drawing/2014/main" id="{1CD80055-BF6A-E519-B48C-2DD8DA066128}"/>
              </a:ext>
            </a:extLst>
          </p:cNvPr>
          <p:cNvGraphicFramePr>
            <a:graphicFrameLocks noGrp="1"/>
          </p:cNvGraphicFramePr>
          <p:nvPr>
            <p:ph sz="quarter" idx="4"/>
            <p:extLst>
              <p:ext uri="{D42A27DB-BD31-4B8C-83A1-F6EECF244321}">
                <p14:modId xmlns:p14="http://schemas.microsoft.com/office/powerpoint/2010/main" val="1165475153"/>
              </p:ext>
            </p:extLst>
          </p:nvPr>
        </p:nvGraphicFramePr>
        <p:xfrm>
          <a:off x="5233282" y="3579381"/>
          <a:ext cx="2585634" cy="1466608"/>
        </p:xfrm>
        <a:graphic>
          <a:graphicData uri="http://schemas.openxmlformats.org/drawingml/2006/table">
            <a:tbl>
              <a:tblPr firstRow="1" bandRow="1">
                <a:tableStyleId>{5C22544A-7EE6-4342-B048-85BDC9FD1C3A}</a:tableStyleId>
              </a:tblPr>
              <a:tblGrid>
                <a:gridCol w="1292817">
                  <a:extLst>
                    <a:ext uri="{9D8B030D-6E8A-4147-A177-3AD203B41FA5}">
                      <a16:colId xmlns:a16="http://schemas.microsoft.com/office/drawing/2014/main" val="2191255434"/>
                    </a:ext>
                  </a:extLst>
                </a:gridCol>
                <a:gridCol w="1292817">
                  <a:extLst>
                    <a:ext uri="{9D8B030D-6E8A-4147-A177-3AD203B41FA5}">
                      <a16:colId xmlns:a16="http://schemas.microsoft.com/office/drawing/2014/main" val="57061696"/>
                    </a:ext>
                  </a:extLst>
                </a:gridCol>
              </a:tblGrid>
              <a:tr h="366652">
                <a:tc>
                  <a:txBody>
                    <a:bodyPr/>
                    <a:lstStyle/>
                    <a:p>
                      <a:r>
                        <a:rPr lang="en-US" dirty="0">
                          <a:solidFill>
                            <a:schemeClr val="tx1"/>
                          </a:solidFill>
                        </a:rPr>
                        <a:t>Word</a:t>
                      </a:r>
                    </a:p>
                  </a:txBody>
                  <a:tcPr/>
                </a:tc>
                <a:tc>
                  <a:txBody>
                    <a:bodyPr/>
                    <a:lstStyle/>
                    <a:p>
                      <a:r>
                        <a:rPr lang="en-US" dirty="0">
                          <a:solidFill>
                            <a:schemeClr val="tx1"/>
                          </a:solidFill>
                        </a:rPr>
                        <a:t>Count</a:t>
                      </a:r>
                    </a:p>
                  </a:txBody>
                  <a:tcPr/>
                </a:tc>
                <a:extLst>
                  <a:ext uri="{0D108BD9-81ED-4DB2-BD59-A6C34878D82A}">
                    <a16:rowId xmlns:a16="http://schemas.microsoft.com/office/drawing/2014/main" val="1410622437"/>
                  </a:ext>
                </a:extLst>
              </a:tr>
              <a:tr h="366652">
                <a:tc>
                  <a:txBody>
                    <a:bodyPr/>
                    <a:lstStyle/>
                    <a:p>
                      <a:r>
                        <a:rPr lang="en-US" dirty="0"/>
                        <a:t>Alone</a:t>
                      </a:r>
                    </a:p>
                  </a:txBody>
                  <a:tcPr/>
                </a:tc>
                <a:tc>
                  <a:txBody>
                    <a:bodyPr/>
                    <a:lstStyle/>
                    <a:p>
                      <a:r>
                        <a:rPr lang="en-US" dirty="0"/>
                        <a:t>4</a:t>
                      </a:r>
                    </a:p>
                  </a:txBody>
                  <a:tcPr/>
                </a:tc>
                <a:extLst>
                  <a:ext uri="{0D108BD9-81ED-4DB2-BD59-A6C34878D82A}">
                    <a16:rowId xmlns:a16="http://schemas.microsoft.com/office/drawing/2014/main" val="2967191346"/>
                  </a:ext>
                </a:extLst>
              </a:tr>
              <a:tr h="366652">
                <a:tc>
                  <a:txBody>
                    <a:bodyPr/>
                    <a:lstStyle/>
                    <a:p>
                      <a:r>
                        <a:rPr lang="en-US" dirty="0"/>
                        <a:t>All</a:t>
                      </a:r>
                    </a:p>
                  </a:txBody>
                  <a:tcPr/>
                </a:tc>
                <a:tc>
                  <a:txBody>
                    <a:bodyPr/>
                    <a:lstStyle/>
                    <a:p>
                      <a:r>
                        <a:rPr lang="en-US" dirty="0"/>
                        <a:t>2</a:t>
                      </a:r>
                    </a:p>
                  </a:txBody>
                  <a:tcPr/>
                </a:tc>
                <a:extLst>
                  <a:ext uri="{0D108BD9-81ED-4DB2-BD59-A6C34878D82A}">
                    <a16:rowId xmlns:a16="http://schemas.microsoft.com/office/drawing/2014/main" val="2835454392"/>
                  </a:ext>
                </a:extLst>
              </a:tr>
              <a:tr h="366652">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140869473"/>
                  </a:ext>
                </a:extLst>
              </a:tr>
            </a:tbl>
          </a:graphicData>
        </a:graphic>
      </p:graphicFrame>
      <p:pic>
        <p:nvPicPr>
          <p:cNvPr id="19" name="Graphic 18" descr="Arrow Right with solid fill">
            <a:extLst>
              <a:ext uri="{FF2B5EF4-FFF2-40B4-BE49-F238E27FC236}">
                <a16:creationId xmlns:a16="http://schemas.microsoft.com/office/drawing/2014/main" id="{04672ECA-8456-DB2B-A752-01871BDCA8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97102" y="3627974"/>
            <a:ext cx="1437927" cy="1282253"/>
          </a:xfrm>
          <a:prstGeom prst="rect">
            <a:avLst/>
          </a:prstGeom>
        </p:spPr>
      </p:pic>
      <p:pic>
        <p:nvPicPr>
          <p:cNvPr id="21" name="Picture 20" descr="A picture containing icon">
            <a:extLst>
              <a:ext uri="{FF2B5EF4-FFF2-40B4-BE49-F238E27FC236}">
                <a16:creationId xmlns:a16="http://schemas.microsoft.com/office/drawing/2014/main" id="{BE6FAF9E-4198-63A9-F75C-87BED315DC1D}"/>
              </a:ext>
            </a:extLst>
          </p:cNvPr>
          <p:cNvPicPr>
            <a:picLocks noChangeAspect="1"/>
          </p:cNvPicPr>
          <p:nvPr/>
        </p:nvPicPr>
        <p:blipFill>
          <a:blip r:embed="rId4"/>
          <a:stretch>
            <a:fillRect/>
          </a:stretch>
        </p:blipFill>
        <p:spPr>
          <a:xfrm>
            <a:off x="9557424" y="3627974"/>
            <a:ext cx="1650847" cy="1575413"/>
          </a:xfrm>
          <a:prstGeom prst="rect">
            <a:avLst/>
          </a:prstGeom>
        </p:spPr>
      </p:pic>
      <p:sp>
        <p:nvSpPr>
          <p:cNvPr id="22" name="Text Placeholder 12">
            <a:extLst>
              <a:ext uri="{FF2B5EF4-FFF2-40B4-BE49-F238E27FC236}">
                <a16:creationId xmlns:a16="http://schemas.microsoft.com/office/drawing/2014/main" id="{B33DF81B-29B5-FEC9-1E68-900AE7DBC730}"/>
              </a:ext>
            </a:extLst>
          </p:cNvPr>
          <p:cNvSpPr txBox="1">
            <a:spLocks/>
          </p:cNvSpPr>
          <p:nvPr/>
        </p:nvSpPr>
        <p:spPr>
          <a:xfrm>
            <a:off x="9061985" y="2512245"/>
            <a:ext cx="394362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Result Wordcloud</a:t>
            </a:r>
          </a:p>
        </p:txBody>
      </p:sp>
      <p:sp>
        <p:nvSpPr>
          <p:cNvPr id="5" name="Text Placeholder 12">
            <a:extLst>
              <a:ext uri="{FF2B5EF4-FFF2-40B4-BE49-F238E27FC236}">
                <a16:creationId xmlns:a16="http://schemas.microsoft.com/office/drawing/2014/main" id="{AD45B4A8-2BA9-74B9-A989-2171994D83EA}"/>
              </a:ext>
            </a:extLst>
          </p:cNvPr>
          <p:cNvSpPr txBox="1">
            <a:spLocks/>
          </p:cNvSpPr>
          <p:nvPr/>
        </p:nvSpPr>
        <p:spPr>
          <a:xfrm>
            <a:off x="1903476" y="2543216"/>
            <a:ext cx="394362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Raw Text</a:t>
            </a:r>
          </a:p>
        </p:txBody>
      </p:sp>
      <p:sp>
        <p:nvSpPr>
          <p:cNvPr id="6" name="TextBox 5">
            <a:extLst>
              <a:ext uri="{FF2B5EF4-FFF2-40B4-BE49-F238E27FC236}">
                <a16:creationId xmlns:a16="http://schemas.microsoft.com/office/drawing/2014/main" id="{30BA3587-741B-FCF1-4EFD-12685079EFA9}"/>
              </a:ext>
            </a:extLst>
          </p:cNvPr>
          <p:cNvSpPr txBox="1"/>
          <p:nvPr/>
        </p:nvSpPr>
        <p:spPr>
          <a:xfrm>
            <a:off x="1187660" y="3697920"/>
            <a:ext cx="2687629" cy="2062103"/>
          </a:xfrm>
          <a:prstGeom prst="rect">
            <a:avLst/>
          </a:prstGeom>
          <a:noFill/>
        </p:spPr>
        <p:txBody>
          <a:bodyPr wrap="square" rtlCol="0">
            <a:spAutoFit/>
          </a:bodyPr>
          <a:lstStyle/>
          <a:p>
            <a:r>
              <a:rPr lang="en-US" sz="3200" b="1" dirty="0">
                <a:latin typeface="Blackadder ITC" panose="04020505051007020D02" pitchFamily="82" charset="0"/>
                <a:cs typeface="Biome Light" panose="020B0502040204020203" pitchFamily="34" charset="0"/>
              </a:rPr>
              <a:t>“Alone, alone, all </a:t>
            </a:r>
            <a:r>
              <a:rPr lang="en-US" sz="3200" b="1" dirty="0" err="1">
                <a:latin typeface="Blackadder ITC" panose="04020505051007020D02" pitchFamily="82" charset="0"/>
                <a:cs typeface="Biome Light" panose="020B0502040204020203" pitchFamily="34" charset="0"/>
              </a:rPr>
              <a:t>all</a:t>
            </a:r>
            <a:r>
              <a:rPr lang="en-US" sz="3200" b="1" dirty="0">
                <a:latin typeface="Blackadder ITC" panose="04020505051007020D02" pitchFamily="82" charset="0"/>
                <a:cs typeface="Biome Light" panose="020B0502040204020203" pitchFamily="34" charset="0"/>
              </a:rPr>
              <a:t> alone, Alone on a wide, wide sea.”</a:t>
            </a:r>
            <a:endParaRPr lang="en-US" sz="3200" dirty="0">
              <a:latin typeface="Blackadder ITC" panose="04020505051007020D02" pitchFamily="82" charset="0"/>
              <a:cs typeface="Biome Light" panose="020B0502040204020203" pitchFamily="34" charset="0"/>
            </a:endParaRPr>
          </a:p>
          <a:p>
            <a:endParaRPr lang="en-US" sz="3200" dirty="0">
              <a:latin typeface="Blackadder ITC" panose="04020505051007020D02" pitchFamily="82" charset="0"/>
              <a:cs typeface="Biome Light" panose="020B0502040204020203" pitchFamily="34" charset="0"/>
            </a:endParaRPr>
          </a:p>
        </p:txBody>
      </p:sp>
      <p:pic>
        <p:nvPicPr>
          <p:cNvPr id="10" name="Graphic 9" descr="Arrow Right with solid fill">
            <a:extLst>
              <a:ext uri="{FF2B5EF4-FFF2-40B4-BE49-F238E27FC236}">
                <a16:creationId xmlns:a16="http://schemas.microsoft.com/office/drawing/2014/main" id="{6266DB6D-EB80-840A-E449-1186A053BB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7439" y="3579381"/>
            <a:ext cx="1087657" cy="1282253"/>
          </a:xfrm>
          <a:prstGeom prst="rect">
            <a:avLst/>
          </a:prstGeom>
        </p:spPr>
      </p:pic>
      <p:sp>
        <p:nvSpPr>
          <p:cNvPr id="11" name="Text Placeholder 12">
            <a:extLst>
              <a:ext uri="{FF2B5EF4-FFF2-40B4-BE49-F238E27FC236}">
                <a16:creationId xmlns:a16="http://schemas.microsoft.com/office/drawing/2014/main" id="{2A644794-ED81-0EBD-9402-399B4E4952C3}"/>
              </a:ext>
            </a:extLst>
          </p:cNvPr>
          <p:cNvSpPr txBox="1">
            <a:spLocks/>
          </p:cNvSpPr>
          <p:nvPr/>
        </p:nvSpPr>
        <p:spPr>
          <a:xfrm>
            <a:off x="3875289" y="5192426"/>
            <a:ext cx="394362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8800" dirty="0">
                <a:solidFill>
                  <a:schemeClr val="accent6"/>
                </a:solidFill>
              </a:rPr>
              <a:t>√</a:t>
            </a:r>
            <a:endParaRPr lang="en-US" sz="8800" dirty="0">
              <a:solidFill>
                <a:schemeClr val="accent6"/>
              </a:solidFill>
            </a:endParaRPr>
          </a:p>
        </p:txBody>
      </p:sp>
      <p:sp>
        <p:nvSpPr>
          <p:cNvPr id="2" name="Text Placeholder 12">
            <a:extLst>
              <a:ext uri="{FF2B5EF4-FFF2-40B4-BE49-F238E27FC236}">
                <a16:creationId xmlns:a16="http://schemas.microsoft.com/office/drawing/2014/main" id="{6A27FDEF-6393-2A30-836E-B8528F271A7B}"/>
              </a:ext>
            </a:extLst>
          </p:cNvPr>
          <p:cNvSpPr txBox="1">
            <a:spLocks/>
          </p:cNvSpPr>
          <p:nvPr/>
        </p:nvSpPr>
        <p:spPr>
          <a:xfrm>
            <a:off x="7983044" y="6447010"/>
            <a:ext cx="394362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3900" dirty="0">
                <a:solidFill>
                  <a:srgbClr val="FF0000"/>
                </a:solidFill>
              </a:rPr>
              <a:t>?</a:t>
            </a:r>
          </a:p>
        </p:txBody>
      </p:sp>
    </p:spTree>
    <p:extLst>
      <p:ext uri="{BB962C8B-B14F-4D97-AF65-F5344CB8AC3E}">
        <p14:creationId xmlns:p14="http://schemas.microsoft.com/office/powerpoint/2010/main" val="3616526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WORDCLOUD2 </a:t>
            </a:r>
            <a:br>
              <a:rPr lang="en-US" dirty="0"/>
            </a:br>
            <a:r>
              <a:rPr lang="en-US" dirty="0"/>
              <a:t>Package</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809377"/>
          </a:xfrm>
        </p:spPr>
        <p:txBody>
          <a:bodyPr>
            <a:normAutofit/>
          </a:bodyPr>
          <a:lstStyle/>
          <a:p>
            <a:r>
              <a:rPr lang="en-US" dirty="0"/>
              <a:t>https://cran.r-project.org/web/packages/wordcloud2/vignettes/wordcloud.html</a:t>
            </a:r>
          </a:p>
        </p:txBody>
      </p:sp>
    </p:spTree>
    <p:extLst>
      <p:ext uri="{BB962C8B-B14F-4D97-AF65-F5344CB8AC3E}">
        <p14:creationId xmlns:p14="http://schemas.microsoft.com/office/powerpoint/2010/main" val="379728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4F65-9D43-ED2D-0204-C9921590F220}"/>
              </a:ext>
            </a:extLst>
          </p:cNvPr>
          <p:cNvSpPr>
            <a:spLocks noGrp="1"/>
          </p:cNvSpPr>
          <p:nvPr>
            <p:ph type="title"/>
          </p:nvPr>
        </p:nvSpPr>
        <p:spPr>
          <a:xfrm>
            <a:off x="1362075" y="1168783"/>
            <a:ext cx="5111750" cy="502856"/>
          </a:xfrm>
        </p:spPr>
        <p:txBody>
          <a:bodyPr/>
          <a:lstStyle/>
          <a:p>
            <a:r>
              <a:rPr lang="en-US" dirty="0"/>
              <a:t>Installation</a:t>
            </a:r>
          </a:p>
        </p:txBody>
      </p:sp>
      <p:sp>
        <p:nvSpPr>
          <p:cNvPr id="3" name="Text Placeholder 2">
            <a:extLst>
              <a:ext uri="{FF2B5EF4-FFF2-40B4-BE49-F238E27FC236}">
                <a16:creationId xmlns:a16="http://schemas.microsoft.com/office/drawing/2014/main" id="{073B32FC-0796-0D14-3144-5D8124AA5765}"/>
              </a:ext>
            </a:extLst>
          </p:cNvPr>
          <p:cNvSpPr>
            <a:spLocks noGrp="1"/>
          </p:cNvSpPr>
          <p:nvPr>
            <p:ph type="body" idx="1"/>
          </p:nvPr>
        </p:nvSpPr>
        <p:spPr>
          <a:xfrm>
            <a:off x="1472078" y="2460171"/>
            <a:ext cx="6228133" cy="820441"/>
          </a:xfrm>
          <a:solidFill>
            <a:schemeClr val="accent5">
              <a:lumMod val="60000"/>
              <a:lumOff val="40000"/>
            </a:schemeClr>
          </a:solidFill>
        </p:spPr>
        <p:txBody>
          <a:bodyPr>
            <a:normAutofit lnSpcReduction="10000"/>
          </a:bodyPr>
          <a:lstStyle/>
          <a:p>
            <a:r>
              <a:rPr lang="en-US" sz="2000" dirty="0">
                <a:latin typeface="Hack" panose="020B0609030202020204" pitchFamily="49" charset="0"/>
                <a:ea typeface="Hack" panose="020B0609030202020204" pitchFamily="49" charset="0"/>
                <a:cs typeface="Hack" panose="020B0609030202020204" pitchFamily="49" charset="0"/>
              </a:rPr>
              <a:t>require(</a:t>
            </a:r>
            <a:r>
              <a:rPr lang="en-US" sz="2000" dirty="0" err="1">
                <a:latin typeface="Hack" panose="020B0609030202020204" pitchFamily="49" charset="0"/>
                <a:ea typeface="Hack" panose="020B0609030202020204" pitchFamily="49" charset="0"/>
                <a:cs typeface="Hack" panose="020B0609030202020204" pitchFamily="49" charset="0"/>
              </a:rPr>
              <a:t>devtools</a:t>
            </a:r>
            <a:r>
              <a:rPr lang="en-US" sz="2000" dirty="0">
                <a:latin typeface="Hack" panose="020B0609030202020204" pitchFamily="49" charset="0"/>
                <a:ea typeface="Hack" panose="020B0609030202020204" pitchFamily="49" charset="0"/>
                <a:cs typeface="Hack" panose="020B0609030202020204" pitchFamily="49" charset="0"/>
              </a:rPr>
              <a:t>)</a:t>
            </a:r>
          </a:p>
          <a:p>
            <a:r>
              <a:rPr lang="en-US" sz="2000" dirty="0" err="1">
                <a:latin typeface="Hack" panose="020B0609030202020204" pitchFamily="49" charset="0"/>
                <a:ea typeface="Hack" panose="020B0609030202020204" pitchFamily="49" charset="0"/>
                <a:cs typeface="Hack" panose="020B0609030202020204" pitchFamily="49" charset="0"/>
              </a:rPr>
              <a:t>install_github</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err="1">
                <a:latin typeface="Hack" panose="020B0609030202020204" pitchFamily="49" charset="0"/>
                <a:ea typeface="Hack" panose="020B0609030202020204" pitchFamily="49" charset="0"/>
                <a:cs typeface="Hack" panose="020B0609030202020204" pitchFamily="49" charset="0"/>
              </a:rPr>
              <a:t>lchiffon</a:t>
            </a:r>
            <a:r>
              <a:rPr lang="en-US" sz="2000" dirty="0">
                <a:latin typeface="Hack" panose="020B0609030202020204" pitchFamily="49" charset="0"/>
                <a:ea typeface="Hack" panose="020B0609030202020204" pitchFamily="49" charset="0"/>
                <a:cs typeface="Hack" panose="020B0609030202020204" pitchFamily="49" charset="0"/>
              </a:rPr>
              <a:t>/wordcloud2")</a:t>
            </a:r>
          </a:p>
        </p:txBody>
      </p:sp>
      <p:sp>
        <p:nvSpPr>
          <p:cNvPr id="6" name="Slide Number Placeholder 5">
            <a:extLst>
              <a:ext uri="{FF2B5EF4-FFF2-40B4-BE49-F238E27FC236}">
                <a16:creationId xmlns:a16="http://schemas.microsoft.com/office/drawing/2014/main" id="{10732355-665D-DBDB-A307-A9A1A191C983}"/>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
        <p:nvSpPr>
          <p:cNvPr id="7" name="Text Placeholder 2">
            <a:extLst>
              <a:ext uri="{FF2B5EF4-FFF2-40B4-BE49-F238E27FC236}">
                <a16:creationId xmlns:a16="http://schemas.microsoft.com/office/drawing/2014/main" id="{8F9E3409-4756-1A36-49CC-0D35F1469B81}"/>
              </a:ext>
            </a:extLst>
          </p:cNvPr>
          <p:cNvSpPr txBox="1">
            <a:spLocks/>
          </p:cNvSpPr>
          <p:nvPr/>
        </p:nvSpPr>
        <p:spPr>
          <a:xfrm>
            <a:off x="1362075" y="2125580"/>
            <a:ext cx="5264150" cy="11550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sz="2000" dirty="0"/>
          </a:p>
        </p:txBody>
      </p:sp>
    </p:spTree>
    <p:extLst>
      <p:ext uri="{BB962C8B-B14F-4D97-AF65-F5344CB8AC3E}">
        <p14:creationId xmlns:p14="http://schemas.microsoft.com/office/powerpoint/2010/main" val="879815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5" y="714457"/>
            <a:ext cx="5111750" cy="1204912"/>
          </a:xfrm>
        </p:spPr>
        <p:txBody>
          <a:bodyPr/>
          <a:lstStyle/>
          <a:p>
            <a:r>
              <a:rPr lang="en-US" dirty="0"/>
              <a:t>Two main functions in this package</a:t>
            </a:r>
          </a:p>
        </p:txBody>
      </p:sp>
      <p:sp>
        <p:nvSpPr>
          <p:cNvPr id="3" name="Text Placeholder 2">
            <a:extLst>
              <a:ext uri="{FF2B5EF4-FFF2-40B4-BE49-F238E27FC236}">
                <a16:creationId xmlns:a16="http://schemas.microsoft.com/office/drawing/2014/main" id="{DDFDFB0C-431C-2DAF-BAF5-A62C6BC57390}"/>
              </a:ext>
            </a:extLst>
          </p:cNvPr>
          <p:cNvSpPr>
            <a:spLocks noGrp="1"/>
          </p:cNvSpPr>
          <p:nvPr>
            <p:ph type="body" idx="1"/>
          </p:nvPr>
        </p:nvSpPr>
        <p:spPr>
          <a:xfrm>
            <a:off x="838200" y="1724997"/>
            <a:ext cx="869535" cy="3777241"/>
          </a:xfrm>
        </p:spPr>
        <p:txBody>
          <a:bodyPr>
            <a:noAutofit/>
          </a:bodyPr>
          <a:lstStyle/>
          <a:p>
            <a:r>
              <a:rPr lang="en-US" sz="23900" b="1" dirty="0"/>
              <a:t>{</a:t>
            </a:r>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2463800" y="2429636"/>
            <a:ext cx="5111749" cy="170822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a:solidFill>
                  <a:schemeClr val="accent5">
                    <a:lumMod val="75000"/>
                  </a:schemeClr>
                </a:solidFill>
              </a:rPr>
              <a:t>wordcloud2</a:t>
            </a:r>
            <a:r>
              <a:rPr lang="en-US" altLang="zh-CN" sz="2400" dirty="0"/>
              <a:t>: </a:t>
            </a:r>
          </a:p>
          <a:p>
            <a:r>
              <a:rPr lang="en-US" altLang="zh-CN" sz="2400" dirty="0"/>
              <a:t>provide traditional wordcloud with HTML5</a:t>
            </a:r>
            <a:endParaRPr lang="en-US" sz="2400" dirty="0"/>
          </a:p>
        </p:txBody>
      </p:sp>
      <p:sp>
        <p:nvSpPr>
          <p:cNvPr id="8" name="Text Placeholder 2">
            <a:extLst>
              <a:ext uri="{FF2B5EF4-FFF2-40B4-BE49-F238E27FC236}">
                <a16:creationId xmlns:a16="http://schemas.microsoft.com/office/drawing/2014/main" id="{3E61ABC5-517E-F538-53D9-B16BAA5252FC}"/>
              </a:ext>
            </a:extLst>
          </p:cNvPr>
          <p:cNvSpPr txBox="1">
            <a:spLocks/>
          </p:cNvSpPr>
          <p:nvPr/>
        </p:nvSpPr>
        <p:spPr>
          <a:xfrm>
            <a:off x="2463799" y="4306296"/>
            <a:ext cx="5111749" cy="170822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err="1">
                <a:solidFill>
                  <a:schemeClr val="accent5">
                    <a:lumMod val="75000"/>
                  </a:schemeClr>
                </a:solidFill>
              </a:rPr>
              <a:t>letterCloud</a:t>
            </a:r>
            <a:r>
              <a:rPr lang="en-US" altLang="zh-CN" sz="2400" dirty="0"/>
              <a:t>: </a:t>
            </a:r>
          </a:p>
          <a:p>
            <a:r>
              <a:rPr lang="en-US" altLang="zh-CN" sz="2400" dirty="0"/>
              <a:t>provide wordcloud with selected word or letters (masking)</a:t>
            </a:r>
            <a:endParaRPr lang="en-US" sz="2400" dirty="0"/>
          </a:p>
        </p:txBody>
      </p:sp>
    </p:spTree>
    <p:extLst>
      <p:ext uri="{BB962C8B-B14F-4D97-AF65-F5344CB8AC3E}">
        <p14:creationId xmlns:p14="http://schemas.microsoft.com/office/powerpoint/2010/main" val="326460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5169906" y="1245908"/>
            <a:ext cx="7907364" cy="729645"/>
          </a:xfrm>
        </p:spPr>
        <p:txBody>
          <a:bodyPr>
            <a:normAutofit/>
          </a:bodyPr>
          <a:lstStyle/>
          <a:p>
            <a:r>
              <a:rPr lang="en-US" sz="3200" dirty="0">
                <a:solidFill>
                  <a:schemeClr val="accent5">
                    <a:lumMod val="75000"/>
                  </a:schemeClr>
                </a:solidFill>
              </a:rPr>
              <a:t>wordcloud2</a:t>
            </a:r>
            <a:r>
              <a:rPr lang="en-US" sz="3200" dirty="0"/>
              <a:t> function</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endParaRPr lang="en-US" dirty="0"/>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13" name="Text Placeholder 12">
            <a:extLst>
              <a:ext uri="{FF2B5EF4-FFF2-40B4-BE49-F238E27FC236}">
                <a16:creationId xmlns:a16="http://schemas.microsoft.com/office/drawing/2014/main" id="{AC1D8715-C4D2-E2E2-3A86-F37384AE4485}"/>
              </a:ext>
            </a:extLst>
          </p:cNvPr>
          <p:cNvSpPr>
            <a:spLocks noGrp="1"/>
          </p:cNvSpPr>
          <p:nvPr>
            <p:ph type="body" sz="quarter" idx="3"/>
          </p:nvPr>
        </p:nvSpPr>
        <p:spPr>
          <a:xfrm>
            <a:off x="1501097" y="2574426"/>
            <a:ext cx="3943627" cy="823912"/>
          </a:xfrm>
        </p:spPr>
        <p:txBody>
          <a:bodyPr/>
          <a:lstStyle/>
          <a:p>
            <a:r>
              <a:rPr lang="en-US" dirty="0"/>
              <a:t>Word Count DATAFRAME</a:t>
            </a:r>
          </a:p>
        </p:txBody>
      </p:sp>
      <p:graphicFrame>
        <p:nvGraphicFramePr>
          <p:cNvPr id="17" name="Table 17">
            <a:extLst>
              <a:ext uri="{FF2B5EF4-FFF2-40B4-BE49-F238E27FC236}">
                <a16:creationId xmlns:a16="http://schemas.microsoft.com/office/drawing/2014/main" id="{1CD80055-BF6A-E519-B48C-2DD8DA066128}"/>
              </a:ext>
            </a:extLst>
          </p:cNvPr>
          <p:cNvGraphicFramePr>
            <a:graphicFrameLocks noGrp="1"/>
          </p:cNvGraphicFramePr>
          <p:nvPr>
            <p:ph sz="quarter" idx="4"/>
            <p:extLst>
              <p:ext uri="{D42A27DB-BD31-4B8C-83A1-F6EECF244321}">
                <p14:modId xmlns:p14="http://schemas.microsoft.com/office/powerpoint/2010/main" val="3439248503"/>
              </p:ext>
            </p:extLst>
          </p:nvPr>
        </p:nvGraphicFramePr>
        <p:xfrm>
          <a:off x="2017362" y="3529627"/>
          <a:ext cx="2585634" cy="1466608"/>
        </p:xfrm>
        <a:graphic>
          <a:graphicData uri="http://schemas.openxmlformats.org/drawingml/2006/table">
            <a:tbl>
              <a:tblPr firstRow="1" bandRow="1">
                <a:tableStyleId>{5C22544A-7EE6-4342-B048-85BDC9FD1C3A}</a:tableStyleId>
              </a:tblPr>
              <a:tblGrid>
                <a:gridCol w="1292817">
                  <a:extLst>
                    <a:ext uri="{9D8B030D-6E8A-4147-A177-3AD203B41FA5}">
                      <a16:colId xmlns:a16="http://schemas.microsoft.com/office/drawing/2014/main" val="2191255434"/>
                    </a:ext>
                  </a:extLst>
                </a:gridCol>
                <a:gridCol w="1292817">
                  <a:extLst>
                    <a:ext uri="{9D8B030D-6E8A-4147-A177-3AD203B41FA5}">
                      <a16:colId xmlns:a16="http://schemas.microsoft.com/office/drawing/2014/main" val="57061696"/>
                    </a:ext>
                  </a:extLst>
                </a:gridCol>
              </a:tblGrid>
              <a:tr h="366652">
                <a:tc>
                  <a:txBody>
                    <a:bodyPr/>
                    <a:lstStyle/>
                    <a:p>
                      <a:r>
                        <a:rPr lang="en-US" dirty="0">
                          <a:solidFill>
                            <a:schemeClr val="tx1"/>
                          </a:solidFill>
                        </a:rPr>
                        <a:t>Word</a:t>
                      </a:r>
                    </a:p>
                  </a:txBody>
                  <a:tcPr/>
                </a:tc>
                <a:tc>
                  <a:txBody>
                    <a:bodyPr/>
                    <a:lstStyle/>
                    <a:p>
                      <a:r>
                        <a:rPr lang="en-US" dirty="0">
                          <a:solidFill>
                            <a:schemeClr val="tx1"/>
                          </a:solidFill>
                        </a:rPr>
                        <a:t>Count</a:t>
                      </a:r>
                    </a:p>
                  </a:txBody>
                  <a:tcPr/>
                </a:tc>
                <a:extLst>
                  <a:ext uri="{0D108BD9-81ED-4DB2-BD59-A6C34878D82A}">
                    <a16:rowId xmlns:a16="http://schemas.microsoft.com/office/drawing/2014/main" val="1410622437"/>
                  </a:ext>
                </a:extLst>
              </a:tr>
              <a:tr h="366652">
                <a:tc>
                  <a:txBody>
                    <a:bodyPr/>
                    <a:lstStyle/>
                    <a:p>
                      <a:r>
                        <a:rPr lang="en-US" dirty="0"/>
                        <a:t>Alone</a:t>
                      </a:r>
                    </a:p>
                  </a:txBody>
                  <a:tcPr/>
                </a:tc>
                <a:tc>
                  <a:txBody>
                    <a:bodyPr/>
                    <a:lstStyle/>
                    <a:p>
                      <a:r>
                        <a:rPr lang="en-US" dirty="0"/>
                        <a:t>4</a:t>
                      </a:r>
                    </a:p>
                  </a:txBody>
                  <a:tcPr/>
                </a:tc>
                <a:extLst>
                  <a:ext uri="{0D108BD9-81ED-4DB2-BD59-A6C34878D82A}">
                    <a16:rowId xmlns:a16="http://schemas.microsoft.com/office/drawing/2014/main" val="2967191346"/>
                  </a:ext>
                </a:extLst>
              </a:tr>
              <a:tr h="366652">
                <a:tc>
                  <a:txBody>
                    <a:bodyPr/>
                    <a:lstStyle/>
                    <a:p>
                      <a:r>
                        <a:rPr lang="en-US" dirty="0"/>
                        <a:t>All</a:t>
                      </a:r>
                    </a:p>
                  </a:txBody>
                  <a:tcPr/>
                </a:tc>
                <a:tc>
                  <a:txBody>
                    <a:bodyPr/>
                    <a:lstStyle/>
                    <a:p>
                      <a:r>
                        <a:rPr lang="en-US" dirty="0"/>
                        <a:t>2</a:t>
                      </a:r>
                    </a:p>
                  </a:txBody>
                  <a:tcPr/>
                </a:tc>
                <a:extLst>
                  <a:ext uri="{0D108BD9-81ED-4DB2-BD59-A6C34878D82A}">
                    <a16:rowId xmlns:a16="http://schemas.microsoft.com/office/drawing/2014/main" val="2835454392"/>
                  </a:ext>
                </a:extLst>
              </a:tr>
              <a:tr h="366652">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140869473"/>
                  </a:ext>
                </a:extLst>
              </a:tr>
            </a:tbl>
          </a:graphicData>
        </a:graphic>
      </p:graphicFrame>
      <p:pic>
        <p:nvPicPr>
          <p:cNvPr id="19" name="Graphic 18" descr="Arrow Right with solid fill">
            <a:extLst>
              <a:ext uri="{FF2B5EF4-FFF2-40B4-BE49-F238E27FC236}">
                <a16:creationId xmlns:a16="http://schemas.microsoft.com/office/drawing/2014/main" id="{04672ECA-8456-DB2B-A752-01871BDCA8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55372" y="3313051"/>
            <a:ext cx="1539845" cy="1282253"/>
          </a:xfrm>
          <a:prstGeom prst="rect">
            <a:avLst/>
          </a:prstGeom>
        </p:spPr>
      </p:pic>
      <p:sp>
        <p:nvSpPr>
          <p:cNvPr id="20" name="Content Placeholder 3">
            <a:extLst>
              <a:ext uri="{FF2B5EF4-FFF2-40B4-BE49-F238E27FC236}">
                <a16:creationId xmlns:a16="http://schemas.microsoft.com/office/drawing/2014/main" id="{D85CF74B-BF3C-B8D6-CDA7-484CFEEB903F}"/>
              </a:ext>
            </a:extLst>
          </p:cNvPr>
          <p:cNvSpPr txBox="1">
            <a:spLocks/>
          </p:cNvSpPr>
          <p:nvPr/>
        </p:nvSpPr>
        <p:spPr>
          <a:xfrm>
            <a:off x="5250032" y="4362033"/>
            <a:ext cx="7907364" cy="72964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5">
                    <a:lumMod val="75000"/>
                  </a:schemeClr>
                </a:solidFill>
              </a:rPr>
              <a:t>Wordcloud2(</a:t>
            </a:r>
            <a:r>
              <a:rPr lang="en-US" sz="3200" dirty="0" err="1">
                <a:solidFill>
                  <a:schemeClr val="accent5">
                    <a:lumMod val="75000"/>
                  </a:schemeClr>
                </a:solidFill>
              </a:rPr>
              <a:t>df</a:t>
            </a:r>
            <a:r>
              <a:rPr lang="en-US" sz="3200" dirty="0">
                <a:solidFill>
                  <a:schemeClr val="accent5">
                    <a:lumMod val="75000"/>
                  </a:schemeClr>
                </a:solidFill>
              </a:rPr>
              <a:t>)</a:t>
            </a:r>
            <a:endParaRPr lang="en-US" sz="3200" dirty="0"/>
          </a:p>
        </p:txBody>
      </p:sp>
      <p:pic>
        <p:nvPicPr>
          <p:cNvPr id="21" name="Picture 20" descr="A picture containing icon">
            <a:extLst>
              <a:ext uri="{FF2B5EF4-FFF2-40B4-BE49-F238E27FC236}">
                <a16:creationId xmlns:a16="http://schemas.microsoft.com/office/drawing/2014/main" id="{BE6FAF9E-4198-63A9-F75C-87BED315DC1D}"/>
              </a:ext>
            </a:extLst>
          </p:cNvPr>
          <p:cNvPicPr>
            <a:picLocks noChangeAspect="1"/>
          </p:cNvPicPr>
          <p:nvPr/>
        </p:nvPicPr>
        <p:blipFill>
          <a:blip r:embed="rId4"/>
          <a:stretch>
            <a:fillRect/>
          </a:stretch>
        </p:blipFill>
        <p:spPr>
          <a:xfrm>
            <a:off x="8684190" y="3561984"/>
            <a:ext cx="2044281" cy="1950869"/>
          </a:xfrm>
          <a:prstGeom prst="rect">
            <a:avLst/>
          </a:prstGeom>
        </p:spPr>
      </p:pic>
      <p:sp>
        <p:nvSpPr>
          <p:cNvPr id="22" name="Text Placeholder 12">
            <a:extLst>
              <a:ext uri="{FF2B5EF4-FFF2-40B4-BE49-F238E27FC236}">
                <a16:creationId xmlns:a16="http://schemas.microsoft.com/office/drawing/2014/main" id="{B33DF81B-29B5-FEC9-1E68-900AE7DBC730}"/>
              </a:ext>
            </a:extLst>
          </p:cNvPr>
          <p:cNvSpPr txBox="1">
            <a:spLocks/>
          </p:cNvSpPr>
          <p:nvPr/>
        </p:nvSpPr>
        <p:spPr>
          <a:xfrm>
            <a:off x="8610600" y="2539141"/>
            <a:ext cx="394362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Result Wordcloud</a:t>
            </a:r>
          </a:p>
        </p:txBody>
      </p:sp>
    </p:spTree>
    <p:extLst>
      <p:ext uri="{BB962C8B-B14F-4D97-AF65-F5344CB8AC3E}">
        <p14:creationId xmlns:p14="http://schemas.microsoft.com/office/powerpoint/2010/main" val="1663780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4" y="714457"/>
            <a:ext cx="8472183" cy="571135"/>
          </a:xfrm>
        </p:spPr>
        <p:txBody>
          <a:bodyPr>
            <a:normAutofit fontScale="90000"/>
          </a:bodyPr>
          <a:lstStyle/>
          <a:p>
            <a:r>
              <a:rPr lang="en-US" dirty="0"/>
              <a:t>Some parameters in Wordcloud2 (function)</a:t>
            </a:r>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1187864" y="1501165"/>
            <a:ext cx="5111749" cy="430834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a:solidFill>
                  <a:schemeClr val="accent5">
                    <a:lumMod val="75000"/>
                  </a:schemeClr>
                </a:solidFill>
              </a:rPr>
              <a:t>size</a:t>
            </a:r>
          </a:p>
          <a:p>
            <a:r>
              <a:rPr lang="en-US" altLang="zh-CN" b="1" dirty="0"/>
              <a:t>Default=1, font size</a:t>
            </a:r>
          </a:p>
          <a:p>
            <a:r>
              <a:rPr lang="en-US" altLang="zh-CN" sz="2400" b="1" dirty="0" err="1">
                <a:solidFill>
                  <a:schemeClr val="accent5">
                    <a:lumMod val="75000"/>
                  </a:schemeClr>
                </a:solidFill>
              </a:rPr>
              <a:t>fontFamily</a:t>
            </a:r>
            <a:endParaRPr lang="en-US" altLang="zh-CN" sz="2400" b="1" dirty="0">
              <a:solidFill>
                <a:schemeClr val="accent5">
                  <a:lumMod val="75000"/>
                </a:schemeClr>
              </a:solidFill>
            </a:endParaRPr>
          </a:p>
          <a:p>
            <a:r>
              <a:rPr lang="en-US" altLang="zh-CN" b="1" dirty="0"/>
              <a:t>Font to use</a:t>
            </a:r>
          </a:p>
          <a:p>
            <a:r>
              <a:rPr lang="en-US" altLang="zh-CN" sz="2400" b="1" dirty="0">
                <a:solidFill>
                  <a:schemeClr val="accent5">
                    <a:lumMod val="75000"/>
                  </a:schemeClr>
                </a:solidFill>
              </a:rPr>
              <a:t>color</a:t>
            </a:r>
          </a:p>
          <a:p>
            <a:r>
              <a:rPr lang="en-US" altLang="zh-CN" b="1" dirty="0"/>
              <a:t>Text color theme, “random-dark” or “random-light”, or color vectors</a:t>
            </a:r>
          </a:p>
          <a:p>
            <a:r>
              <a:rPr lang="en-US" altLang="zh-CN" sz="2400" b="1" dirty="0">
                <a:solidFill>
                  <a:schemeClr val="accent5">
                    <a:lumMod val="75000"/>
                  </a:schemeClr>
                </a:solidFill>
              </a:rPr>
              <a:t>min/</a:t>
            </a:r>
            <a:r>
              <a:rPr lang="en-US" altLang="zh-CN" sz="2400" b="1" dirty="0" err="1">
                <a:solidFill>
                  <a:schemeClr val="accent5">
                    <a:lumMod val="75000"/>
                  </a:schemeClr>
                </a:solidFill>
              </a:rPr>
              <a:t>maxRotation</a:t>
            </a:r>
            <a:endParaRPr lang="en-US" altLang="zh-CN" sz="2400" b="1" dirty="0">
              <a:solidFill>
                <a:schemeClr val="accent5">
                  <a:lumMod val="75000"/>
                </a:schemeClr>
              </a:solidFill>
            </a:endParaRPr>
          </a:p>
          <a:p>
            <a:r>
              <a:rPr lang="en-US" altLang="zh-CN" b="1" dirty="0"/>
              <a:t>If word </a:t>
            </a:r>
            <a:r>
              <a:rPr lang="en-US" altLang="zh-CN" b="1" dirty="0" err="1"/>
              <a:t>rotats</a:t>
            </a:r>
            <a:r>
              <a:rPr lang="en-US" altLang="zh-CN" b="1" dirty="0"/>
              <a:t>, the min/max (in rad) the text should rotate</a:t>
            </a:r>
          </a:p>
          <a:p>
            <a:r>
              <a:rPr lang="en-US" altLang="zh-CN" sz="2400" b="1" dirty="0">
                <a:solidFill>
                  <a:schemeClr val="accent5">
                    <a:lumMod val="75000"/>
                  </a:schemeClr>
                </a:solidFill>
              </a:rPr>
              <a:t>shape</a:t>
            </a:r>
          </a:p>
          <a:p>
            <a:r>
              <a:rPr lang="en-US" altLang="zh-CN" sz="1500" b="1" dirty="0"/>
              <a:t>The shape of the result cloud. Some keywords are “circle”(default), “cardioid”, “diamond”, “triangle”,</a:t>
            </a:r>
            <a:r>
              <a:rPr lang="en-US" altLang="zh-CN" sz="1500" b="1" dirty="0" err="1"/>
              <a:t>etc</a:t>
            </a:r>
            <a:endParaRPr lang="en-US" altLang="zh-CN" sz="1500" b="1" dirty="0"/>
          </a:p>
          <a:p>
            <a:r>
              <a:rPr lang="en-US" altLang="zh-CN" sz="2500" b="1" dirty="0" err="1">
                <a:solidFill>
                  <a:schemeClr val="accent5">
                    <a:lumMod val="75000"/>
                  </a:schemeClr>
                </a:solidFill>
              </a:rPr>
              <a:t>figPath</a:t>
            </a:r>
            <a:endParaRPr lang="en-US" altLang="zh-CN" sz="2500" b="1" dirty="0">
              <a:solidFill>
                <a:schemeClr val="accent5">
                  <a:lumMod val="75000"/>
                </a:schemeClr>
              </a:solidFill>
            </a:endParaRPr>
          </a:p>
          <a:p>
            <a:r>
              <a:rPr lang="en-US" altLang="zh-CN" b="1" dirty="0"/>
              <a:t>A figure used for masking the wordcloud</a:t>
            </a:r>
          </a:p>
          <a:p>
            <a:r>
              <a:rPr lang="en-US" altLang="zh-CN" b="1" dirty="0"/>
              <a:t>…..</a:t>
            </a:r>
          </a:p>
        </p:txBody>
      </p:sp>
    </p:spTree>
    <p:extLst>
      <p:ext uri="{BB962C8B-B14F-4D97-AF65-F5344CB8AC3E}">
        <p14:creationId xmlns:p14="http://schemas.microsoft.com/office/powerpoint/2010/main" val="1943051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4" y="714457"/>
            <a:ext cx="8472183" cy="571135"/>
          </a:xfrm>
        </p:spPr>
        <p:txBody>
          <a:bodyPr>
            <a:normAutofit/>
          </a:bodyPr>
          <a:lstStyle/>
          <a:p>
            <a:r>
              <a:rPr lang="en-US" dirty="0"/>
              <a:t>An example using conduct code</a:t>
            </a:r>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1187864" y="2305198"/>
            <a:ext cx="5842290" cy="1983653"/>
          </a:xfrm>
          <a:prstGeom prst="rect">
            <a:avLst/>
          </a:prstGeom>
          <a:solidFill>
            <a:schemeClr val="accent5">
              <a:lumMod val="60000"/>
              <a:lumOff val="40000"/>
            </a:schemeClr>
          </a:solidFill>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a:solidFill>
                  <a:schemeClr val="accent5">
                    <a:lumMod val="75000"/>
                  </a:schemeClr>
                </a:solidFill>
              </a:rPr>
              <a:t>wordcloud2(data = code, </a:t>
            </a:r>
          </a:p>
          <a:p>
            <a:r>
              <a:rPr lang="en-US" altLang="zh-CN" sz="2400" b="1" dirty="0">
                <a:solidFill>
                  <a:schemeClr val="accent5">
                    <a:lumMod val="75000"/>
                  </a:schemeClr>
                </a:solidFill>
              </a:rPr>
              <a:t>           color = "random-light",</a:t>
            </a:r>
          </a:p>
          <a:p>
            <a:r>
              <a:rPr lang="en-US" altLang="zh-CN" sz="2400" b="1" dirty="0">
                <a:solidFill>
                  <a:schemeClr val="accent5">
                    <a:lumMod val="75000"/>
                  </a:schemeClr>
                </a:solidFill>
              </a:rPr>
              <a:t>           </a:t>
            </a:r>
            <a:r>
              <a:rPr lang="en-US" altLang="zh-CN" sz="2400" b="1" dirty="0" err="1">
                <a:solidFill>
                  <a:schemeClr val="accent5">
                    <a:lumMod val="75000"/>
                  </a:schemeClr>
                </a:solidFill>
              </a:rPr>
              <a:t>fontFamily</a:t>
            </a:r>
            <a:r>
              <a:rPr lang="en-US" altLang="zh-CN" sz="2400" b="1" dirty="0">
                <a:solidFill>
                  <a:schemeClr val="accent5">
                    <a:lumMod val="75000"/>
                  </a:schemeClr>
                </a:solidFill>
              </a:rPr>
              <a:t> = "Times New Roman", </a:t>
            </a:r>
          </a:p>
          <a:p>
            <a:r>
              <a:rPr lang="en-US" altLang="zh-CN" sz="2400" b="1" dirty="0">
                <a:solidFill>
                  <a:schemeClr val="accent5">
                    <a:lumMod val="75000"/>
                  </a:schemeClr>
                </a:solidFill>
              </a:rPr>
              <a:t>           shape="cardioid")</a:t>
            </a:r>
            <a:endParaRPr lang="en-US" altLang="zh-CN" b="1" dirty="0"/>
          </a:p>
        </p:txBody>
      </p:sp>
      <p:sp>
        <p:nvSpPr>
          <p:cNvPr id="10" name="TextBox 9">
            <a:extLst>
              <a:ext uri="{FF2B5EF4-FFF2-40B4-BE49-F238E27FC236}">
                <a16:creationId xmlns:a16="http://schemas.microsoft.com/office/drawing/2014/main" id="{69ED9577-7262-3AC9-2BF0-9F3D80B9C739}"/>
              </a:ext>
            </a:extLst>
          </p:cNvPr>
          <p:cNvSpPr txBox="1"/>
          <p:nvPr/>
        </p:nvSpPr>
        <p:spPr>
          <a:xfrm>
            <a:off x="885518" y="4562762"/>
            <a:ext cx="6446982" cy="923330"/>
          </a:xfrm>
          <a:prstGeom prst="rect">
            <a:avLst/>
          </a:prstGeom>
          <a:noFill/>
        </p:spPr>
        <p:txBody>
          <a:bodyPr wrap="square" rtlCol="0">
            <a:spAutoFit/>
          </a:bodyPr>
          <a:lstStyle/>
          <a:p>
            <a:r>
              <a:rPr lang="en-US" dirty="0"/>
              <a:t>Sidenote: notice conjunction or other function words (and, or, of, </a:t>
            </a:r>
            <a:r>
              <a:rPr lang="en-US" dirty="0" err="1"/>
              <a:t>etc</a:t>
            </a:r>
            <a:r>
              <a:rPr lang="en-US" dirty="0"/>
              <a:t>) make up a good portion of the wordcloud. You can consider filtering these words before making word clouds.</a:t>
            </a:r>
          </a:p>
        </p:txBody>
      </p:sp>
      <p:pic>
        <p:nvPicPr>
          <p:cNvPr id="12" name="Picture 11" descr="Text&#10;&#10;Description automatically generated">
            <a:extLst>
              <a:ext uri="{FF2B5EF4-FFF2-40B4-BE49-F238E27FC236}">
                <a16:creationId xmlns:a16="http://schemas.microsoft.com/office/drawing/2014/main" id="{0DA4E742-3D96-71F6-2FB8-6F4E17AA2BDF}"/>
              </a:ext>
            </a:extLst>
          </p:cNvPr>
          <p:cNvPicPr>
            <a:picLocks noChangeAspect="1"/>
          </p:cNvPicPr>
          <p:nvPr/>
        </p:nvPicPr>
        <p:blipFill>
          <a:blip r:embed="rId2"/>
          <a:stretch>
            <a:fillRect/>
          </a:stretch>
        </p:blipFill>
        <p:spPr>
          <a:xfrm>
            <a:off x="7332501" y="2285497"/>
            <a:ext cx="4448864" cy="3353303"/>
          </a:xfrm>
          <a:prstGeom prst="rect">
            <a:avLst/>
          </a:prstGeom>
        </p:spPr>
      </p:pic>
    </p:spTree>
    <p:extLst>
      <p:ext uri="{BB962C8B-B14F-4D97-AF65-F5344CB8AC3E}">
        <p14:creationId xmlns:p14="http://schemas.microsoft.com/office/powerpoint/2010/main" val="715550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6D589C-131D-5E1D-FF49-9E74795C9D4B}"/>
              </a:ext>
            </a:extLst>
          </p:cNvPr>
          <p:cNvSpPr>
            <a:spLocks noGrp="1"/>
          </p:cNvSpPr>
          <p:nvPr>
            <p:ph type="title"/>
          </p:nvPr>
        </p:nvSpPr>
        <p:spPr/>
        <p:txBody>
          <a:bodyPr/>
          <a:lstStyle/>
          <a:p>
            <a:r>
              <a:rPr lang="en-US" dirty="0"/>
              <a:t>Digression: filtering out function words</a:t>
            </a:r>
          </a:p>
        </p:txBody>
      </p:sp>
      <p:sp>
        <p:nvSpPr>
          <p:cNvPr id="6" name="Slide Number Placeholder 5">
            <a:extLst>
              <a:ext uri="{FF2B5EF4-FFF2-40B4-BE49-F238E27FC236}">
                <a16:creationId xmlns:a16="http://schemas.microsoft.com/office/drawing/2014/main" id="{9FDE8E5E-542E-EF10-545A-F59289F3FD72}"/>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12" name="TextBox 11">
            <a:extLst>
              <a:ext uri="{FF2B5EF4-FFF2-40B4-BE49-F238E27FC236}">
                <a16:creationId xmlns:a16="http://schemas.microsoft.com/office/drawing/2014/main" id="{D715458F-B22F-5A7F-D601-B1A15F0A24D6}"/>
              </a:ext>
            </a:extLst>
          </p:cNvPr>
          <p:cNvSpPr txBox="1"/>
          <p:nvPr/>
        </p:nvSpPr>
        <p:spPr>
          <a:xfrm>
            <a:off x="1191491" y="2217740"/>
            <a:ext cx="10751127" cy="1200329"/>
          </a:xfrm>
          <a:prstGeom prst="rect">
            <a:avLst/>
          </a:prstGeom>
          <a:solidFill>
            <a:schemeClr val="accent5">
              <a:lumMod val="60000"/>
              <a:lumOff val="40000"/>
            </a:schemeClr>
          </a:solidFill>
        </p:spPr>
        <p:txBody>
          <a:bodyPr wrap="square" rtlCol="0">
            <a:spAutoFit/>
          </a:bodyPr>
          <a:lstStyle/>
          <a:p>
            <a:r>
              <a:rPr lang="en-US" dirty="0"/>
              <a:t>code&lt;-</a:t>
            </a:r>
            <a:r>
              <a:rPr lang="en-US" dirty="0" err="1"/>
              <a:t>data.frame</a:t>
            </a:r>
            <a:r>
              <a:rPr lang="en-US" dirty="0"/>
              <a:t>(code)</a:t>
            </a:r>
          </a:p>
          <a:p>
            <a:r>
              <a:rPr lang="en-US" dirty="0" err="1"/>
              <a:t>filterwords</a:t>
            </a:r>
            <a:r>
              <a:rPr lang="en-US" dirty="0"/>
              <a:t> &lt;- c("and", "a", "</a:t>
            </a:r>
            <a:r>
              <a:rPr lang="en-US" dirty="0" err="1"/>
              <a:t>of","or</a:t>
            </a:r>
            <a:r>
              <a:rPr lang="en-US" dirty="0"/>
              <a:t>", "</a:t>
            </a:r>
            <a:r>
              <a:rPr lang="en-US" dirty="0" err="1"/>
              <a:t>is","are","in","from","the","on","at","in","not</a:t>
            </a:r>
            <a:r>
              <a:rPr lang="en-US" dirty="0"/>
              <a:t>") #list of unwanted words</a:t>
            </a:r>
          </a:p>
          <a:p>
            <a:r>
              <a:rPr lang="en-US" dirty="0" err="1"/>
              <a:t>filterwords</a:t>
            </a:r>
            <a:r>
              <a:rPr lang="en-US" dirty="0"/>
              <a:t> &lt;- paste(c("^",paste(</a:t>
            </a:r>
            <a:r>
              <a:rPr lang="en-US" dirty="0" err="1"/>
              <a:t>filterwords,collapse</a:t>
            </a:r>
            <a:r>
              <a:rPr lang="en-US" dirty="0"/>
              <a:t> = "$|^"),"$"),collapse = "")</a:t>
            </a:r>
          </a:p>
          <a:p>
            <a:r>
              <a:rPr lang="en-US" dirty="0"/>
              <a:t>code &lt;- code %&gt;% </a:t>
            </a:r>
            <a:r>
              <a:rPr lang="en-US" dirty="0" err="1"/>
              <a:t>dplyr</a:t>
            </a:r>
            <a:r>
              <a:rPr lang="en-US" dirty="0"/>
              <a:t>::filter(!</a:t>
            </a:r>
            <a:r>
              <a:rPr lang="en-US" dirty="0" err="1"/>
              <a:t>grepl</a:t>
            </a:r>
            <a:r>
              <a:rPr lang="en-US" dirty="0"/>
              <a:t>(</a:t>
            </a:r>
            <a:r>
              <a:rPr lang="en-US" dirty="0" err="1"/>
              <a:t>filterwords,code</a:t>
            </a:r>
            <a:r>
              <a:rPr lang="en-US" dirty="0"/>
              <a:t>))</a:t>
            </a:r>
          </a:p>
        </p:txBody>
      </p:sp>
      <p:sp>
        <p:nvSpPr>
          <p:cNvPr id="15" name="TextBox 14">
            <a:extLst>
              <a:ext uri="{FF2B5EF4-FFF2-40B4-BE49-F238E27FC236}">
                <a16:creationId xmlns:a16="http://schemas.microsoft.com/office/drawing/2014/main" id="{3BD56707-AE51-1181-CE87-00A59F57CCDF}"/>
              </a:ext>
            </a:extLst>
          </p:cNvPr>
          <p:cNvSpPr txBox="1"/>
          <p:nvPr/>
        </p:nvSpPr>
        <p:spPr>
          <a:xfrm>
            <a:off x="1191491" y="3439932"/>
            <a:ext cx="6467764" cy="369332"/>
          </a:xfrm>
          <a:prstGeom prst="rect">
            <a:avLst/>
          </a:prstGeom>
          <a:noFill/>
        </p:spPr>
        <p:txBody>
          <a:bodyPr wrap="square" rtlCol="0">
            <a:spAutoFit/>
          </a:bodyPr>
          <a:lstStyle/>
          <a:p>
            <a:r>
              <a:rPr lang="en-US" dirty="0"/>
              <a:t>Sidenote: There might be easier ways!</a:t>
            </a:r>
          </a:p>
        </p:txBody>
      </p:sp>
      <p:sp>
        <p:nvSpPr>
          <p:cNvPr id="18" name="TextBox 17">
            <a:extLst>
              <a:ext uri="{FF2B5EF4-FFF2-40B4-BE49-F238E27FC236}">
                <a16:creationId xmlns:a16="http://schemas.microsoft.com/office/drawing/2014/main" id="{8F16459F-C4D5-7731-904B-895A2E9DB04A}"/>
              </a:ext>
            </a:extLst>
          </p:cNvPr>
          <p:cNvSpPr txBox="1"/>
          <p:nvPr/>
        </p:nvSpPr>
        <p:spPr>
          <a:xfrm>
            <a:off x="2798618" y="5987018"/>
            <a:ext cx="7477991" cy="369332"/>
          </a:xfrm>
          <a:prstGeom prst="rect">
            <a:avLst/>
          </a:prstGeom>
          <a:noFill/>
        </p:spPr>
        <p:txBody>
          <a:bodyPr wrap="square" rtlCol="0">
            <a:spAutoFit/>
          </a:bodyPr>
          <a:lstStyle/>
          <a:p>
            <a:r>
              <a:rPr lang="en-US" dirty="0"/>
              <a:t>Wordcloud with some function words filtered out</a:t>
            </a:r>
          </a:p>
        </p:txBody>
      </p:sp>
      <p:pic>
        <p:nvPicPr>
          <p:cNvPr id="20" name="Picture 19" descr="Text&#10;&#10;Description automatically generated">
            <a:extLst>
              <a:ext uri="{FF2B5EF4-FFF2-40B4-BE49-F238E27FC236}">
                <a16:creationId xmlns:a16="http://schemas.microsoft.com/office/drawing/2014/main" id="{2D61C80E-30FC-17A7-E0B9-67483BCF75B8}"/>
              </a:ext>
            </a:extLst>
          </p:cNvPr>
          <p:cNvPicPr>
            <a:picLocks noChangeAspect="1"/>
          </p:cNvPicPr>
          <p:nvPr/>
        </p:nvPicPr>
        <p:blipFill>
          <a:blip r:embed="rId2"/>
          <a:stretch>
            <a:fillRect/>
          </a:stretch>
        </p:blipFill>
        <p:spPr>
          <a:xfrm>
            <a:off x="7717242" y="3536624"/>
            <a:ext cx="4225376" cy="3184851"/>
          </a:xfrm>
          <a:prstGeom prst="rect">
            <a:avLst/>
          </a:prstGeom>
        </p:spPr>
      </p:pic>
    </p:spTree>
    <p:extLst>
      <p:ext uri="{BB962C8B-B14F-4D97-AF65-F5344CB8AC3E}">
        <p14:creationId xmlns:p14="http://schemas.microsoft.com/office/powerpoint/2010/main" val="3704842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4" y="714457"/>
            <a:ext cx="8472183" cy="571135"/>
          </a:xfrm>
        </p:spPr>
        <p:txBody>
          <a:bodyPr>
            <a:normAutofit/>
          </a:bodyPr>
          <a:lstStyle/>
          <a:p>
            <a:r>
              <a:rPr lang="en-US" dirty="0"/>
              <a:t>An example (</a:t>
            </a:r>
            <a:r>
              <a:rPr lang="en-US" altLang="zh-CN" dirty="0"/>
              <a:t>Rotation params)</a:t>
            </a:r>
            <a:endParaRPr lang="en-US" dirty="0"/>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1187864" y="2305198"/>
            <a:ext cx="5842290" cy="1983653"/>
          </a:xfrm>
          <a:prstGeom prst="rect">
            <a:avLst/>
          </a:prstGeom>
          <a:solidFill>
            <a:schemeClr val="accent5">
              <a:lumMod val="60000"/>
              <a:lumOff val="40000"/>
            </a:schemeClr>
          </a:solidFill>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a:solidFill>
                  <a:schemeClr val="accent5">
                    <a:lumMod val="75000"/>
                  </a:schemeClr>
                </a:solidFill>
              </a:rPr>
              <a:t>wordcloud2(data = code, </a:t>
            </a:r>
          </a:p>
          <a:p>
            <a:r>
              <a:rPr lang="en-US" altLang="zh-CN" sz="2400" b="1" dirty="0">
                <a:solidFill>
                  <a:schemeClr val="accent5">
                    <a:lumMod val="75000"/>
                  </a:schemeClr>
                </a:solidFill>
              </a:rPr>
              <a:t>           </a:t>
            </a:r>
            <a:r>
              <a:rPr lang="en-US" altLang="zh-CN" sz="2400" b="1" dirty="0" err="1">
                <a:solidFill>
                  <a:schemeClr val="accent5">
                    <a:lumMod val="75000"/>
                  </a:schemeClr>
                </a:solidFill>
              </a:rPr>
              <a:t>minRotation</a:t>
            </a:r>
            <a:r>
              <a:rPr lang="en-US" altLang="zh-CN" sz="2400" b="1" dirty="0">
                <a:solidFill>
                  <a:schemeClr val="accent5">
                    <a:lumMod val="75000"/>
                  </a:schemeClr>
                </a:solidFill>
              </a:rPr>
              <a:t> = pi/4,</a:t>
            </a:r>
          </a:p>
          <a:p>
            <a:r>
              <a:rPr lang="en-US" altLang="zh-CN" sz="2400" b="1" dirty="0">
                <a:solidFill>
                  <a:schemeClr val="accent5">
                    <a:lumMod val="75000"/>
                  </a:schemeClr>
                </a:solidFill>
              </a:rPr>
              <a:t>           </a:t>
            </a:r>
            <a:r>
              <a:rPr lang="en-US" altLang="zh-CN" sz="2400" b="1" dirty="0" err="1">
                <a:solidFill>
                  <a:schemeClr val="accent5">
                    <a:lumMod val="75000"/>
                  </a:schemeClr>
                </a:solidFill>
              </a:rPr>
              <a:t>maxRotation</a:t>
            </a:r>
            <a:r>
              <a:rPr lang="en-US" altLang="zh-CN" sz="2400" b="1" dirty="0">
                <a:solidFill>
                  <a:schemeClr val="accent5">
                    <a:lumMod val="75000"/>
                  </a:schemeClr>
                </a:solidFill>
              </a:rPr>
              <a:t> = pi/3,</a:t>
            </a:r>
          </a:p>
          <a:p>
            <a:r>
              <a:rPr lang="en-US" altLang="zh-CN" sz="2400" b="1" dirty="0">
                <a:solidFill>
                  <a:schemeClr val="accent5">
                    <a:lumMod val="75000"/>
                  </a:schemeClr>
                </a:solidFill>
              </a:rPr>
              <a:t>           </a:t>
            </a:r>
            <a:r>
              <a:rPr lang="en-US" altLang="zh-CN" sz="2400" b="1" dirty="0" err="1">
                <a:solidFill>
                  <a:schemeClr val="accent5">
                    <a:lumMod val="75000"/>
                  </a:schemeClr>
                </a:solidFill>
              </a:rPr>
              <a:t>rotateRatio</a:t>
            </a:r>
            <a:r>
              <a:rPr lang="en-US" altLang="zh-CN" sz="2400" b="1" dirty="0">
                <a:solidFill>
                  <a:schemeClr val="accent5">
                    <a:lumMod val="75000"/>
                  </a:schemeClr>
                </a:solidFill>
              </a:rPr>
              <a:t> = 1)</a:t>
            </a:r>
            <a:endParaRPr lang="en-US" altLang="zh-CN" b="1" dirty="0"/>
          </a:p>
        </p:txBody>
      </p:sp>
      <p:sp>
        <p:nvSpPr>
          <p:cNvPr id="11" name="TextBox 10">
            <a:extLst>
              <a:ext uri="{FF2B5EF4-FFF2-40B4-BE49-F238E27FC236}">
                <a16:creationId xmlns:a16="http://schemas.microsoft.com/office/drawing/2014/main" id="{95A384B0-D730-906E-BE5D-825CAD163EE0}"/>
              </a:ext>
            </a:extLst>
          </p:cNvPr>
          <p:cNvSpPr txBox="1"/>
          <p:nvPr/>
        </p:nvSpPr>
        <p:spPr>
          <a:xfrm>
            <a:off x="985048" y="4471725"/>
            <a:ext cx="6446982" cy="646331"/>
          </a:xfrm>
          <a:prstGeom prst="rect">
            <a:avLst/>
          </a:prstGeom>
          <a:noFill/>
        </p:spPr>
        <p:txBody>
          <a:bodyPr wrap="square" rtlCol="0">
            <a:spAutoFit/>
          </a:bodyPr>
          <a:lstStyle/>
          <a:p>
            <a:r>
              <a:rPr lang="en-US" dirty="0"/>
              <a:t>Sidenote: </a:t>
            </a:r>
            <a:r>
              <a:rPr lang="en-US" dirty="0" err="1"/>
              <a:t>rotateRatio</a:t>
            </a:r>
            <a:r>
              <a:rPr lang="en-US" dirty="0"/>
              <a:t>: the probability that a word rotates with give limits. If it is set to 1, then every word will rotate.</a:t>
            </a:r>
          </a:p>
        </p:txBody>
      </p:sp>
      <p:pic>
        <p:nvPicPr>
          <p:cNvPr id="13" name="Picture 12" descr="A picture containing text&#10;&#10;Description automatically generated">
            <a:extLst>
              <a:ext uri="{FF2B5EF4-FFF2-40B4-BE49-F238E27FC236}">
                <a16:creationId xmlns:a16="http://schemas.microsoft.com/office/drawing/2014/main" id="{9A5D94B3-42CB-EABB-8038-E686A612F6D9}"/>
              </a:ext>
            </a:extLst>
          </p:cNvPr>
          <p:cNvPicPr>
            <a:picLocks noChangeAspect="1"/>
          </p:cNvPicPr>
          <p:nvPr/>
        </p:nvPicPr>
        <p:blipFill>
          <a:blip r:embed="rId2"/>
          <a:stretch>
            <a:fillRect/>
          </a:stretch>
        </p:blipFill>
        <p:spPr>
          <a:xfrm>
            <a:off x="7348548" y="2174733"/>
            <a:ext cx="4368162" cy="3292475"/>
          </a:xfrm>
          <a:prstGeom prst="rect">
            <a:avLst/>
          </a:prstGeom>
        </p:spPr>
      </p:pic>
    </p:spTree>
    <p:extLst>
      <p:ext uri="{BB962C8B-B14F-4D97-AF65-F5344CB8AC3E}">
        <p14:creationId xmlns:p14="http://schemas.microsoft.com/office/powerpoint/2010/main" val="20957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outline</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50489"/>
            <a:ext cx="4501556" cy="2519363"/>
          </a:xfrm>
        </p:spPr>
        <p:txBody>
          <a:bodyPr>
            <a:normAutofit/>
          </a:bodyPr>
          <a:lstStyle/>
          <a:p>
            <a:r>
              <a:rPr lang="en-US" dirty="0"/>
              <a:t>Introduction </a:t>
            </a:r>
          </a:p>
          <a:p>
            <a:r>
              <a:rPr lang="en-US" dirty="0"/>
              <a:t>Why choosing wordcloud</a:t>
            </a:r>
          </a:p>
          <a:p>
            <a:r>
              <a:rPr lang="en-US" dirty="0"/>
              <a:t>Before we start: from raw text to word counts</a:t>
            </a:r>
          </a:p>
          <a:p>
            <a:r>
              <a:rPr lang="en-US" dirty="0"/>
              <a:t>WORDCLOUD 2 Package &amp; Code Examples</a:t>
            </a:r>
          </a:p>
          <a:p>
            <a:r>
              <a:rPr lang="en-US" dirty="0"/>
              <a:t>Summary</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695970" y="1530332"/>
            <a:ext cx="8472183" cy="571135"/>
          </a:xfrm>
        </p:spPr>
        <p:txBody>
          <a:bodyPr>
            <a:normAutofit/>
          </a:bodyPr>
          <a:lstStyle/>
          <a:p>
            <a:r>
              <a:rPr lang="en-US" dirty="0"/>
              <a:t>An example (figure mask)</a:t>
            </a:r>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695970" y="2613721"/>
            <a:ext cx="6796639" cy="1222439"/>
          </a:xfrm>
          <a:prstGeom prst="rect">
            <a:avLst/>
          </a:prstGeom>
          <a:solidFill>
            <a:schemeClr val="accent5">
              <a:lumMod val="60000"/>
              <a:lumOff val="40000"/>
            </a:schemeClr>
          </a:solidFill>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a:solidFill>
                  <a:schemeClr val="accent5">
                    <a:lumMod val="75000"/>
                  </a:schemeClr>
                </a:solidFill>
              </a:rPr>
              <a:t>wordcloud2(data = code, </a:t>
            </a:r>
          </a:p>
          <a:p>
            <a:r>
              <a:rPr lang="en-US" altLang="zh-CN" sz="2400" b="1" dirty="0">
                <a:solidFill>
                  <a:schemeClr val="accent5">
                    <a:lumMod val="75000"/>
                  </a:schemeClr>
                </a:solidFill>
              </a:rPr>
              <a:t>           </a:t>
            </a:r>
            <a:r>
              <a:rPr lang="en-US" altLang="zh-CN" sz="2400" b="1" dirty="0" err="1">
                <a:solidFill>
                  <a:schemeClr val="accent5">
                    <a:lumMod val="75000"/>
                  </a:schemeClr>
                </a:solidFill>
              </a:rPr>
              <a:t>figPath</a:t>
            </a:r>
            <a:r>
              <a:rPr lang="en-US" altLang="zh-CN" sz="2400" b="1" dirty="0">
                <a:solidFill>
                  <a:schemeClr val="accent5">
                    <a:lumMod val="75000"/>
                  </a:schemeClr>
                </a:solidFill>
              </a:rPr>
              <a:t> = "./Apple_logo_black.svg.png")</a:t>
            </a:r>
            <a:endParaRPr lang="en-US" altLang="zh-CN" b="1" dirty="0"/>
          </a:p>
        </p:txBody>
      </p:sp>
      <p:sp>
        <p:nvSpPr>
          <p:cNvPr id="10" name="TextBox 9">
            <a:extLst>
              <a:ext uri="{FF2B5EF4-FFF2-40B4-BE49-F238E27FC236}">
                <a16:creationId xmlns:a16="http://schemas.microsoft.com/office/drawing/2014/main" id="{61A1A31A-E309-5AD5-A9F2-F68E2DB3FB2E}"/>
              </a:ext>
            </a:extLst>
          </p:cNvPr>
          <p:cNvSpPr txBox="1"/>
          <p:nvPr/>
        </p:nvSpPr>
        <p:spPr>
          <a:xfrm>
            <a:off x="593889" y="4172925"/>
            <a:ext cx="5929459" cy="923330"/>
          </a:xfrm>
          <a:prstGeom prst="rect">
            <a:avLst/>
          </a:prstGeom>
          <a:noFill/>
        </p:spPr>
        <p:txBody>
          <a:bodyPr wrap="square" rtlCol="0">
            <a:spAutoFit/>
          </a:bodyPr>
          <a:lstStyle/>
          <a:p>
            <a:r>
              <a:rPr lang="en-US" dirty="0"/>
              <a:t>Mask Source:</a:t>
            </a:r>
          </a:p>
          <a:p>
            <a:r>
              <a:rPr lang="en-US" dirty="0"/>
              <a:t>https://commons.wikimedia.org/wiki/File:Apple_logo_black.svg</a:t>
            </a:r>
          </a:p>
        </p:txBody>
      </p:sp>
      <p:pic>
        <p:nvPicPr>
          <p:cNvPr id="16" name="Picture 15" descr="Shape&#10;&#10;Description automatically generated with medium confidence">
            <a:extLst>
              <a:ext uri="{FF2B5EF4-FFF2-40B4-BE49-F238E27FC236}">
                <a16:creationId xmlns:a16="http://schemas.microsoft.com/office/drawing/2014/main" id="{35E841F2-3B3B-CCB5-DA09-A44A9864CB69}"/>
              </a:ext>
            </a:extLst>
          </p:cNvPr>
          <p:cNvPicPr>
            <a:picLocks noChangeAspect="1"/>
          </p:cNvPicPr>
          <p:nvPr/>
        </p:nvPicPr>
        <p:blipFill>
          <a:blip r:embed="rId2"/>
          <a:stretch>
            <a:fillRect/>
          </a:stretch>
        </p:blipFill>
        <p:spPr>
          <a:xfrm>
            <a:off x="8828100" y="350812"/>
            <a:ext cx="1645011" cy="2020869"/>
          </a:xfrm>
          <a:prstGeom prst="rect">
            <a:avLst/>
          </a:prstGeom>
        </p:spPr>
      </p:pic>
      <p:pic>
        <p:nvPicPr>
          <p:cNvPr id="18" name="Picture 17" descr="Text&#10;&#10;Description automatically generated">
            <a:extLst>
              <a:ext uri="{FF2B5EF4-FFF2-40B4-BE49-F238E27FC236}">
                <a16:creationId xmlns:a16="http://schemas.microsoft.com/office/drawing/2014/main" id="{7B00BD58-6484-6FAD-5C40-DF22946FBE17}"/>
              </a:ext>
            </a:extLst>
          </p:cNvPr>
          <p:cNvPicPr>
            <a:picLocks/>
          </p:cNvPicPr>
          <p:nvPr/>
        </p:nvPicPr>
        <p:blipFill>
          <a:blip r:embed="rId3"/>
          <a:stretch>
            <a:fillRect/>
          </a:stretch>
        </p:blipFill>
        <p:spPr>
          <a:xfrm>
            <a:off x="7856677" y="2613721"/>
            <a:ext cx="3789925" cy="3604158"/>
          </a:xfrm>
          <a:prstGeom prst="rect">
            <a:avLst/>
          </a:prstGeom>
        </p:spPr>
      </p:pic>
    </p:spTree>
    <p:extLst>
      <p:ext uri="{BB962C8B-B14F-4D97-AF65-F5344CB8AC3E}">
        <p14:creationId xmlns:p14="http://schemas.microsoft.com/office/powerpoint/2010/main" val="1780804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6D589C-131D-5E1D-FF49-9E74795C9D4B}"/>
              </a:ext>
            </a:extLst>
          </p:cNvPr>
          <p:cNvSpPr>
            <a:spLocks noGrp="1"/>
          </p:cNvSpPr>
          <p:nvPr>
            <p:ph type="title"/>
          </p:nvPr>
        </p:nvSpPr>
        <p:spPr>
          <a:xfrm>
            <a:off x="2518498" y="357568"/>
            <a:ext cx="8421688" cy="1325563"/>
          </a:xfrm>
        </p:spPr>
        <p:txBody>
          <a:bodyPr/>
          <a:lstStyle/>
          <a:p>
            <a:r>
              <a:rPr lang="en-US" dirty="0"/>
              <a:t>A note on </a:t>
            </a:r>
            <a:r>
              <a:rPr lang="en-US" dirty="0" err="1"/>
              <a:t>figpath</a:t>
            </a:r>
            <a:endParaRPr lang="en-US" dirty="0"/>
          </a:p>
        </p:txBody>
      </p:sp>
      <p:sp>
        <p:nvSpPr>
          <p:cNvPr id="6" name="Slide Number Placeholder 5">
            <a:extLst>
              <a:ext uri="{FF2B5EF4-FFF2-40B4-BE49-F238E27FC236}">
                <a16:creationId xmlns:a16="http://schemas.microsoft.com/office/drawing/2014/main" id="{9FDE8E5E-542E-EF10-545A-F59289F3FD72}"/>
              </a:ext>
            </a:extLst>
          </p:cNvPr>
          <p:cNvSpPr>
            <a:spLocks noGrp="1"/>
          </p:cNvSpPr>
          <p:nvPr>
            <p:ph type="sldNum" sz="quarter" idx="12"/>
          </p:nvPr>
        </p:nvSpPr>
        <p:spPr>
          <a:xfrm>
            <a:off x="8610600" y="6135307"/>
            <a:ext cx="2743200" cy="365125"/>
          </a:xfrm>
        </p:spPr>
        <p:txBody>
          <a:bodyPr/>
          <a:lstStyle/>
          <a:p>
            <a:fld id="{A49DFD55-3C28-40EF-9E31-A92D2E4017FF}" type="slidenum">
              <a:rPr lang="en-US" smtClean="0"/>
              <a:pPr/>
              <a:t>21</a:t>
            </a:fld>
            <a:endParaRPr lang="en-US" dirty="0"/>
          </a:p>
        </p:txBody>
      </p:sp>
      <p:sp>
        <p:nvSpPr>
          <p:cNvPr id="15" name="TextBox 14">
            <a:extLst>
              <a:ext uri="{FF2B5EF4-FFF2-40B4-BE49-F238E27FC236}">
                <a16:creationId xmlns:a16="http://schemas.microsoft.com/office/drawing/2014/main" id="{3BD56707-AE51-1181-CE87-00A59F57CCDF}"/>
              </a:ext>
            </a:extLst>
          </p:cNvPr>
          <p:cNvSpPr txBox="1"/>
          <p:nvPr/>
        </p:nvSpPr>
        <p:spPr>
          <a:xfrm>
            <a:off x="2512291" y="1546973"/>
            <a:ext cx="9679709" cy="646331"/>
          </a:xfrm>
          <a:prstGeom prst="rect">
            <a:avLst/>
          </a:prstGeom>
          <a:noFill/>
        </p:spPr>
        <p:txBody>
          <a:bodyPr wrap="square" rtlCol="0">
            <a:spAutoFit/>
          </a:bodyPr>
          <a:lstStyle/>
          <a:p>
            <a:r>
              <a:rPr lang="en-US" dirty="0"/>
              <a:t>When using figures to mask wordclouds, please make sure the object you want to use for masking </a:t>
            </a:r>
            <a:r>
              <a:rPr lang="en-US" altLang="zh-CN" dirty="0"/>
              <a:t>is “</a:t>
            </a:r>
            <a:r>
              <a:rPr lang="en-US" dirty="0"/>
              <a:t>darker” than the background. The package will render wordclouds in darker areas.</a:t>
            </a:r>
          </a:p>
        </p:txBody>
      </p:sp>
      <p:pic>
        <p:nvPicPr>
          <p:cNvPr id="3" name="Picture 2" descr="Icon&#10;&#10;Description automatically generated with medium confidence">
            <a:extLst>
              <a:ext uri="{FF2B5EF4-FFF2-40B4-BE49-F238E27FC236}">
                <a16:creationId xmlns:a16="http://schemas.microsoft.com/office/drawing/2014/main" id="{04685853-C004-0E0F-8C33-D95305543C8F}"/>
              </a:ext>
            </a:extLst>
          </p:cNvPr>
          <p:cNvPicPr>
            <a:picLocks noChangeAspect="1"/>
          </p:cNvPicPr>
          <p:nvPr/>
        </p:nvPicPr>
        <p:blipFill>
          <a:blip r:embed="rId2"/>
          <a:stretch>
            <a:fillRect/>
          </a:stretch>
        </p:blipFill>
        <p:spPr>
          <a:xfrm>
            <a:off x="8617884" y="2431620"/>
            <a:ext cx="1344607" cy="1344607"/>
          </a:xfrm>
          <a:prstGeom prst="rect">
            <a:avLst/>
          </a:prstGeom>
        </p:spPr>
      </p:pic>
      <p:pic>
        <p:nvPicPr>
          <p:cNvPr id="5" name="Picture 4" descr="Icon&#10;&#10;Description automatically generated">
            <a:extLst>
              <a:ext uri="{FF2B5EF4-FFF2-40B4-BE49-F238E27FC236}">
                <a16:creationId xmlns:a16="http://schemas.microsoft.com/office/drawing/2014/main" id="{C368E719-62A1-EF81-E6EE-7FFC306A7586}"/>
              </a:ext>
            </a:extLst>
          </p:cNvPr>
          <p:cNvPicPr>
            <a:picLocks noChangeAspect="1"/>
          </p:cNvPicPr>
          <p:nvPr/>
        </p:nvPicPr>
        <p:blipFill>
          <a:blip r:embed="rId3"/>
          <a:stretch>
            <a:fillRect/>
          </a:stretch>
        </p:blipFill>
        <p:spPr>
          <a:xfrm>
            <a:off x="5679645" y="2431620"/>
            <a:ext cx="1344607" cy="1344607"/>
          </a:xfrm>
          <a:prstGeom prst="rect">
            <a:avLst/>
          </a:prstGeom>
        </p:spPr>
      </p:pic>
      <p:pic>
        <p:nvPicPr>
          <p:cNvPr id="9" name="Picture 8" descr="Logo&#10;&#10;Description automatically generated">
            <a:extLst>
              <a:ext uri="{FF2B5EF4-FFF2-40B4-BE49-F238E27FC236}">
                <a16:creationId xmlns:a16="http://schemas.microsoft.com/office/drawing/2014/main" id="{0B282F14-7AEA-8A45-FCB6-C3611A16812F}"/>
              </a:ext>
            </a:extLst>
          </p:cNvPr>
          <p:cNvPicPr>
            <a:picLocks noChangeAspect="1"/>
          </p:cNvPicPr>
          <p:nvPr/>
        </p:nvPicPr>
        <p:blipFill>
          <a:blip r:embed="rId4"/>
          <a:stretch>
            <a:fillRect/>
          </a:stretch>
        </p:blipFill>
        <p:spPr>
          <a:xfrm>
            <a:off x="2745414" y="2435628"/>
            <a:ext cx="1340599" cy="1340599"/>
          </a:xfrm>
          <a:prstGeom prst="rect">
            <a:avLst/>
          </a:prstGeom>
        </p:spPr>
      </p:pic>
      <p:pic>
        <p:nvPicPr>
          <p:cNvPr id="11" name="Picture 10" descr="Timeline, map&#10;&#10;Description automatically generated">
            <a:extLst>
              <a:ext uri="{FF2B5EF4-FFF2-40B4-BE49-F238E27FC236}">
                <a16:creationId xmlns:a16="http://schemas.microsoft.com/office/drawing/2014/main" id="{96496EFC-C66E-2762-AEB9-9098F593B418}"/>
              </a:ext>
            </a:extLst>
          </p:cNvPr>
          <p:cNvPicPr>
            <a:picLocks/>
          </p:cNvPicPr>
          <p:nvPr/>
        </p:nvPicPr>
        <p:blipFill>
          <a:blip r:embed="rId5"/>
          <a:stretch>
            <a:fillRect/>
          </a:stretch>
        </p:blipFill>
        <p:spPr>
          <a:xfrm>
            <a:off x="2512291" y="3909855"/>
            <a:ext cx="1973941" cy="1787721"/>
          </a:xfrm>
          <a:prstGeom prst="rect">
            <a:avLst/>
          </a:prstGeom>
        </p:spPr>
      </p:pic>
      <p:pic>
        <p:nvPicPr>
          <p:cNvPr id="14" name="Picture 13" descr="Timeline&#10;&#10;Description automatically generated">
            <a:extLst>
              <a:ext uri="{FF2B5EF4-FFF2-40B4-BE49-F238E27FC236}">
                <a16:creationId xmlns:a16="http://schemas.microsoft.com/office/drawing/2014/main" id="{E95273BD-C3CF-AF7C-780A-1F522BFA309D}"/>
              </a:ext>
            </a:extLst>
          </p:cNvPr>
          <p:cNvPicPr>
            <a:picLocks/>
          </p:cNvPicPr>
          <p:nvPr/>
        </p:nvPicPr>
        <p:blipFill>
          <a:blip r:embed="rId6"/>
          <a:stretch>
            <a:fillRect/>
          </a:stretch>
        </p:blipFill>
        <p:spPr>
          <a:xfrm>
            <a:off x="5427952" y="3909856"/>
            <a:ext cx="1847991" cy="1787721"/>
          </a:xfrm>
          <a:prstGeom prst="rect">
            <a:avLst/>
          </a:prstGeom>
        </p:spPr>
      </p:pic>
      <p:pic>
        <p:nvPicPr>
          <p:cNvPr id="19" name="Picture 18" descr="Timeline&#10;&#10;Description automatically generated">
            <a:extLst>
              <a:ext uri="{FF2B5EF4-FFF2-40B4-BE49-F238E27FC236}">
                <a16:creationId xmlns:a16="http://schemas.microsoft.com/office/drawing/2014/main" id="{75174E63-534F-786C-C97E-3D815AE4AD0F}"/>
              </a:ext>
            </a:extLst>
          </p:cNvPr>
          <p:cNvPicPr>
            <a:picLocks/>
          </p:cNvPicPr>
          <p:nvPr/>
        </p:nvPicPr>
        <p:blipFill>
          <a:blip r:embed="rId7"/>
          <a:stretch>
            <a:fillRect/>
          </a:stretch>
        </p:blipFill>
        <p:spPr>
          <a:xfrm>
            <a:off x="8395495" y="3909856"/>
            <a:ext cx="1847991" cy="1787721"/>
          </a:xfrm>
          <a:prstGeom prst="rect">
            <a:avLst/>
          </a:prstGeom>
        </p:spPr>
      </p:pic>
      <p:sp>
        <p:nvSpPr>
          <p:cNvPr id="22" name="TextBox 21">
            <a:extLst>
              <a:ext uri="{FF2B5EF4-FFF2-40B4-BE49-F238E27FC236}">
                <a16:creationId xmlns:a16="http://schemas.microsoft.com/office/drawing/2014/main" id="{8709DB95-AFAD-44A9-7C04-99931436ED1F}"/>
              </a:ext>
            </a:extLst>
          </p:cNvPr>
          <p:cNvSpPr txBox="1"/>
          <p:nvPr/>
        </p:nvSpPr>
        <p:spPr>
          <a:xfrm>
            <a:off x="8783423" y="5867346"/>
            <a:ext cx="2743201" cy="369332"/>
          </a:xfrm>
          <a:prstGeom prst="rect">
            <a:avLst/>
          </a:prstGeom>
          <a:noFill/>
        </p:spPr>
        <p:txBody>
          <a:bodyPr wrap="square" rtlCol="0">
            <a:spAutoFit/>
          </a:bodyPr>
          <a:lstStyle/>
          <a:p>
            <a:r>
              <a:rPr lang="en-US" dirty="0"/>
              <a:t>X is masked</a:t>
            </a:r>
          </a:p>
        </p:txBody>
      </p:sp>
      <p:sp>
        <p:nvSpPr>
          <p:cNvPr id="23" name="TextBox 22">
            <a:extLst>
              <a:ext uri="{FF2B5EF4-FFF2-40B4-BE49-F238E27FC236}">
                <a16:creationId xmlns:a16="http://schemas.microsoft.com/office/drawing/2014/main" id="{A49875A6-259F-27E5-AFD9-A6B405ED3EC7}"/>
              </a:ext>
            </a:extLst>
          </p:cNvPr>
          <p:cNvSpPr txBox="1"/>
          <p:nvPr/>
        </p:nvSpPr>
        <p:spPr>
          <a:xfrm>
            <a:off x="2588488" y="5883449"/>
            <a:ext cx="2743201" cy="369332"/>
          </a:xfrm>
          <a:prstGeom prst="rect">
            <a:avLst/>
          </a:prstGeom>
          <a:noFill/>
        </p:spPr>
        <p:txBody>
          <a:bodyPr wrap="square" rtlCol="0">
            <a:spAutoFit/>
          </a:bodyPr>
          <a:lstStyle/>
          <a:p>
            <a:r>
              <a:rPr lang="en-US" dirty="0"/>
              <a:t>X is the background</a:t>
            </a:r>
          </a:p>
        </p:txBody>
      </p:sp>
      <p:sp>
        <p:nvSpPr>
          <p:cNvPr id="24" name="TextBox 23">
            <a:extLst>
              <a:ext uri="{FF2B5EF4-FFF2-40B4-BE49-F238E27FC236}">
                <a16:creationId xmlns:a16="http://schemas.microsoft.com/office/drawing/2014/main" id="{5F09FF0D-A58D-6ED8-7D29-D43AB02AFB6D}"/>
              </a:ext>
            </a:extLst>
          </p:cNvPr>
          <p:cNvSpPr txBox="1"/>
          <p:nvPr/>
        </p:nvSpPr>
        <p:spPr>
          <a:xfrm>
            <a:off x="5331689" y="5867346"/>
            <a:ext cx="2743201" cy="369332"/>
          </a:xfrm>
          <a:prstGeom prst="rect">
            <a:avLst/>
          </a:prstGeom>
          <a:noFill/>
        </p:spPr>
        <p:txBody>
          <a:bodyPr wrap="square" rtlCol="0">
            <a:spAutoFit/>
          </a:bodyPr>
          <a:lstStyle/>
          <a:p>
            <a:r>
              <a:rPr lang="en-US" dirty="0"/>
              <a:t>X is the background</a:t>
            </a:r>
          </a:p>
        </p:txBody>
      </p:sp>
    </p:spTree>
    <p:extLst>
      <p:ext uri="{BB962C8B-B14F-4D97-AF65-F5344CB8AC3E}">
        <p14:creationId xmlns:p14="http://schemas.microsoft.com/office/powerpoint/2010/main" val="1805562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509048" y="1120566"/>
            <a:ext cx="12492808" cy="1601280"/>
          </a:xfrm>
        </p:spPr>
        <p:txBody>
          <a:bodyPr>
            <a:normAutofit/>
          </a:bodyPr>
          <a:lstStyle/>
          <a:p>
            <a:pPr algn="ctr"/>
            <a:r>
              <a:rPr lang="en-US" altLang="zh-CN" sz="3200" b="1" dirty="0" err="1">
                <a:solidFill>
                  <a:schemeClr val="accent5">
                    <a:lumMod val="75000"/>
                  </a:schemeClr>
                </a:solidFill>
              </a:rPr>
              <a:t>letterCloud</a:t>
            </a:r>
            <a:r>
              <a:rPr lang="en-US" sz="3200" dirty="0"/>
              <a:t> function</a:t>
            </a:r>
          </a:p>
          <a:p>
            <a:pPr algn="ctr"/>
            <a:r>
              <a:rPr lang="en-US" sz="1800" dirty="0"/>
              <a:t>Requires a “word” argument</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13" name="Text Placeholder 12">
            <a:extLst>
              <a:ext uri="{FF2B5EF4-FFF2-40B4-BE49-F238E27FC236}">
                <a16:creationId xmlns:a16="http://schemas.microsoft.com/office/drawing/2014/main" id="{AC1D8715-C4D2-E2E2-3A86-F37384AE4485}"/>
              </a:ext>
            </a:extLst>
          </p:cNvPr>
          <p:cNvSpPr>
            <a:spLocks noGrp="1"/>
          </p:cNvSpPr>
          <p:nvPr>
            <p:ph type="body" sz="quarter" idx="3"/>
          </p:nvPr>
        </p:nvSpPr>
        <p:spPr>
          <a:xfrm>
            <a:off x="1643046" y="2623654"/>
            <a:ext cx="3943627" cy="823912"/>
          </a:xfrm>
        </p:spPr>
        <p:txBody>
          <a:bodyPr/>
          <a:lstStyle/>
          <a:p>
            <a:r>
              <a:rPr lang="en-US" b="1" dirty="0"/>
              <a:t>1. Word Count DATAFRAME</a:t>
            </a:r>
          </a:p>
        </p:txBody>
      </p:sp>
      <p:pic>
        <p:nvPicPr>
          <p:cNvPr id="19" name="Graphic 18" descr="Arrow Right with solid fill">
            <a:extLst>
              <a:ext uri="{FF2B5EF4-FFF2-40B4-BE49-F238E27FC236}">
                <a16:creationId xmlns:a16="http://schemas.microsoft.com/office/drawing/2014/main" id="{04672ECA-8456-DB2B-A752-01871BDCA8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81308">
            <a:off x="5522833" y="2774033"/>
            <a:ext cx="2261843" cy="1282253"/>
          </a:xfrm>
          <a:prstGeom prst="rect">
            <a:avLst/>
          </a:prstGeom>
        </p:spPr>
      </p:pic>
      <p:sp>
        <p:nvSpPr>
          <p:cNvPr id="20" name="Content Placeholder 3">
            <a:extLst>
              <a:ext uri="{FF2B5EF4-FFF2-40B4-BE49-F238E27FC236}">
                <a16:creationId xmlns:a16="http://schemas.microsoft.com/office/drawing/2014/main" id="{D85CF74B-BF3C-B8D6-CDA7-484CFEEB903F}"/>
              </a:ext>
            </a:extLst>
          </p:cNvPr>
          <p:cNvSpPr txBox="1">
            <a:spLocks/>
          </p:cNvSpPr>
          <p:nvPr/>
        </p:nvSpPr>
        <p:spPr>
          <a:xfrm>
            <a:off x="4656918" y="4593927"/>
            <a:ext cx="7907364" cy="72964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err="1">
                <a:solidFill>
                  <a:schemeClr val="accent5">
                    <a:lumMod val="75000"/>
                  </a:schemeClr>
                </a:solidFill>
              </a:rPr>
              <a:t>letterCloud</a:t>
            </a:r>
            <a:r>
              <a:rPr lang="en-US" sz="3200" dirty="0">
                <a:solidFill>
                  <a:schemeClr val="accent5">
                    <a:lumMod val="75000"/>
                  </a:schemeClr>
                </a:solidFill>
              </a:rPr>
              <a:t>(</a:t>
            </a:r>
            <a:r>
              <a:rPr lang="en-US" sz="3200" dirty="0" err="1">
                <a:solidFill>
                  <a:schemeClr val="accent5">
                    <a:lumMod val="75000"/>
                  </a:schemeClr>
                </a:solidFill>
              </a:rPr>
              <a:t>df</a:t>
            </a:r>
            <a:r>
              <a:rPr lang="en-US" sz="3200" dirty="0">
                <a:solidFill>
                  <a:schemeClr val="accent5">
                    <a:lumMod val="75000"/>
                  </a:schemeClr>
                </a:solidFill>
              </a:rPr>
              <a:t>, word=…)</a:t>
            </a:r>
            <a:endParaRPr lang="en-US" sz="3200" dirty="0"/>
          </a:p>
        </p:txBody>
      </p:sp>
      <p:sp>
        <p:nvSpPr>
          <p:cNvPr id="22" name="Text Placeholder 12">
            <a:extLst>
              <a:ext uri="{FF2B5EF4-FFF2-40B4-BE49-F238E27FC236}">
                <a16:creationId xmlns:a16="http://schemas.microsoft.com/office/drawing/2014/main" id="{B33DF81B-29B5-FEC9-1E68-900AE7DBC730}"/>
              </a:ext>
            </a:extLst>
          </p:cNvPr>
          <p:cNvSpPr txBox="1">
            <a:spLocks/>
          </p:cNvSpPr>
          <p:nvPr/>
        </p:nvSpPr>
        <p:spPr>
          <a:xfrm>
            <a:off x="8059921" y="3118070"/>
            <a:ext cx="4795963" cy="95914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600" b="1" dirty="0"/>
              <a:t>Result Wordcloud</a:t>
            </a:r>
          </a:p>
        </p:txBody>
      </p:sp>
      <p:sp>
        <p:nvSpPr>
          <p:cNvPr id="2" name="Text Placeholder 12">
            <a:extLst>
              <a:ext uri="{FF2B5EF4-FFF2-40B4-BE49-F238E27FC236}">
                <a16:creationId xmlns:a16="http://schemas.microsoft.com/office/drawing/2014/main" id="{0A10D277-E718-E046-E572-0ECE9D738FC5}"/>
              </a:ext>
            </a:extLst>
          </p:cNvPr>
          <p:cNvSpPr txBox="1">
            <a:spLocks/>
          </p:cNvSpPr>
          <p:nvPr/>
        </p:nvSpPr>
        <p:spPr>
          <a:xfrm>
            <a:off x="1548695" y="3597643"/>
            <a:ext cx="4106464"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dirty="0"/>
              <a:t>2. WORD OR LETTER MASK</a:t>
            </a:r>
          </a:p>
        </p:txBody>
      </p:sp>
      <p:pic>
        <p:nvPicPr>
          <p:cNvPr id="3" name="Graphic 2" descr="Arrow Right with solid fill">
            <a:extLst>
              <a:ext uri="{FF2B5EF4-FFF2-40B4-BE49-F238E27FC236}">
                <a16:creationId xmlns:a16="http://schemas.microsoft.com/office/drawing/2014/main" id="{4C0ECFD1-C3C9-B477-1580-2861A71A7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234603">
            <a:off x="5520301" y="3525939"/>
            <a:ext cx="2314521" cy="1282253"/>
          </a:xfrm>
          <a:prstGeom prst="rect">
            <a:avLst/>
          </a:prstGeom>
        </p:spPr>
      </p:pic>
      <p:sp>
        <p:nvSpPr>
          <p:cNvPr id="5" name="Text Placeholder 12">
            <a:extLst>
              <a:ext uri="{FF2B5EF4-FFF2-40B4-BE49-F238E27FC236}">
                <a16:creationId xmlns:a16="http://schemas.microsoft.com/office/drawing/2014/main" id="{250CB71D-9175-03A3-90DB-86A719D1B26B}"/>
              </a:ext>
            </a:extLst>
          </p:cNvPr>
          <p:cNvSpPr txBox="1">
            <a:spLocks/>
          </p:cNvSpPr>
          <p:nvPr/>
        </p:nvSpPr>
        <p:spPr>
          <a:xfrm>
            <a:off x="1655875" y="4978542"/>
            <a:ext cx="394362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          </a:t>
            </a:r>
          </a:p>
        </p:txBody>
      </p:sp>
    </p:spTree>
    <p:extLst>
      <p:ext uri="{BB962C8B-B14F-4D97-AF65-F5344CB8AC3E}">
        <p14:creationId xmlns:p14="http://schemas.microsoft.com/office/powerpoint/2010/main" val="1838351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4" y="714457"/>
            <a:ext cx="8472183" cy="571135"/>
          </a:xfrm>
        </p:spPr>
        <p:txBody>
          <a:bodyPr>
            <a:normAutofit/>
          </a:bodyPr>
          <a:lstStyle/>
          <a:p>
            <a:r>
              <a:rPr lang="en-US" dirty="0"/>
              <a:t>Some parameters in </a:t>
            </a:r>
            <a:r>
              <a:rPr lang="en-US" dirty="0" err="1"/>
              <a:t>lettercloud</a:t>
            </a:r>
            <a:endParaRPr lang="en-US" dirty="0"/>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1187864" y="1501165"/>
            <a:ext cx="5111749" cy="430834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a:solidFill>
                  <a:schemeClr val="accent5">
                    <a:lumMod val="75000"/>
                  </a:schemeClr>
                </a:solidFill>
              </a:rPr>
              <a:t>word</a:t>
            </a:r>
          </a:p>
          <a:p>
            <a:r>
              <a:rPr lang="en-US" altLang="zh-CN" b="1" dirty="0"/>
              <a:t>A required argument. Creates shape for wordcloud</a:t>
            </a:r>
          </a:p>
          <a:p>
            <a:r>
              <a:rPr lang="en-US" altLang="zh-CN" sz="2400" b="1" dirty="0" err="1">
                <a:solidFill>
                  <a:schemeClr val="accent5">
                    <a:lumMod val="75000"/>
                  </a:schemeClr>
                </a:solidFill>
              </a:rPr>
              <a:t>wordSize</a:t>
            </a:r>
            <a:endParaRPr lang="en-US" altLang="zh-CN" sz="2400" b="1" dirty="0">
              <a:solidFill>
                <a:schemeClr val="accent5">
                  <a:lumMod val="75000"/>
                </a:schemeClr>
              </a:solidFill>
            </a:endParaRPr>
          </a:p>
          <a:p>
            <a:r>
              <a:rPr lang="en-US" altLang="zh-CN" b="1" dirty="0"/>
              <a:t>Default=2. Parameter of size of the word.</a:t>
            </a:r>
          </a:p>
          <a:p>
            <a:r>
              <a:rPr lang="en-US" altLang="zh-CN" sz="2400" b="1" dirty="0" err="1">
                <a:solidFill>
                  <a:schemeClr val="accent5">
                    <a:lumMod val="75000"/>
                  </a:schemeClr>
                </a:solidFill>
              </a:rPr>
              <a:t>letterFont</a:t>
            </a:r>
            <a:endParaRPr lang="en-US" altLang="zh-CN" sz="2400" b="1" dirty="0">
              <a:solidFill>
                <a:schemeClr val="accent5">
                  <a:lumMod val="75000"/>
                </a:schemeClr>
              </a:solidFill>
            </a:endParaRPr>
          </a:p>
          <a:p>
            <a:r>
              <a:rPr lang="en-US" altLang="zh-CN" b="1" dirty="0"/>
              <a:t>Set font.</a:t>
            </a:r>
          </a:p>
          <a:p>
            <a:r>
              <a:rPr lang="en-US" altLang="zh-CN" b="1" dirty="0"/>
              <a:t>…</a:t>
            </a:r>
          </a:p>
          <a:p>
            <a:r>
              <a:rPr lang="en-US" altLang="zh-CN" b="1" dirty="0"/>
              <a:t>Other parameters same as wordCloud2 function.</a:t>
            </a:r>
          </a:p>
        </p:txBody>
      </p:sp>
    </p:spTree>
    <p:extLst>
      <p:ext uri="{BB962C8B-B14F-4D97-AF65-F5344CB8AC3E}">
        <p14:creationId xmlns:p14="http://schemas.microsoft.com/office/powerpoint/2010/main" val="3963301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4" y="714457"/>
            <a:ext cx="8472183" cy="571135"/>
          </a:xfrm>
        </p:spPr>
        <p:txBody>
          <a:bodyPr>
            <a:normAutofit/>
          </a:bodyPr>
          <a:lstStyle/>
          <a:p>
            <a:r>
              <a:rPr lang="en-US" dirty="0"/>
              <a:t>An example: letter mask</a:t>
            </a:r>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1187864" y="2305199"/>
            <a:ext cx="5842290" cy="1606926"/>
          </a:xfrm>
          <a:prstGeom prst="rect">
            <a:avLst/>
          </a:prstGeom>
          <a:solidFill>
            <a:schemeClr val="accent5">
              <a:lumMod val="60000"/>
              <a:lumOff val="40000"/>
            </a:schemeClr>
          </a:solidFill>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err="1">
                <a:solidFill>
                  <a:schemeClr val="accent5">
                    <a:lumMod val="75000"/>
                  </a:schemeClr>
                </a:solidFill>
              </a:rPr>
              <a:t>letterCloud</a:t>
            </a:r>
            <a:r>
              <a:rPr lang="en-US" altLang="zh-CN" sz="2400" b="1" dirty="0">
                <a:solidFill>
                  <a:schemeClr val="accent5">
                    <a:lumMod val="75000"/>
                  </a:schemeClr>
                </a:solidFill>
              </a:rPr>
              <a:t>(code,</a:t>
            </a:r>
          </a:p>
          <a:p>
            <a:r>
              <a:rPr lang="en-US" altLang="zh-CN" sz="2400" b="1" dirty="0">
                <a:solidFill>
                  <a:schemeClr val="accent5">
                    <a:lumMod val="75000"/>
                  </a:schemeClr>
                </a:solidFill>
              </a:rPr>
              <a:t>            word ="E", </a:t>
            </a:r>
          </a:p>
          <a:p>
            <a:r>
              <a:rPr lang="en-US" altLang="zh-CN" sz="2400" b="1" dirty="0">
                <a:solidFill>
                  <a:schemeClr val="accent5">
                    <a:lumMod val="75000"/>
                  </a:schemeClr>
                </a:solidFill>
              </a:rPr>
              <a:t>            </a:t>
            </a:r>
            <a:r>
              <a:rPr lang="en-US" altLang="zh-CN" sz="2400" b="1" dirty="0" err="1">
                <a:solidFill>
                  <a:schemeClr val="accent5">
                    <a:lumMod val="75000"/>
                  </a:schemeClr>
                </a:solidFill>
              </a:rPr>
              <a:t>wordSize</a:t>
            </a:r>
            <a:r>
              <a:rPr lang="en-US" altLang="zh-CN" sz="2400" b="1" dirty="0">
                <a:solidFill>
                  <a:schemeClr val="accent5">
                    <a:lumMod val="75000"/>
                  </a:schemeClr>
                </a:solidFill>
              </a:rPr>
              <a:t> = 2)</a:t>
            </a:r>
            <a:endParaRPr lang="en-US" altLang="zh-CN" b="1" dirty="0"/>
          </a:p>
        </p:txBody>
      </p:sp>
      <p:pic>
        <p:nvPicPr>
          <p:cNvPr id="11" name="Picture 10" descr="Text&#10;&#10;Description automatically generated">
            <a:extLst>
              <a:ext uri="{FF2B5EF4-FFF2-40B4-BE49-F238E27FC236}">
                <a16:creationId xmlns:a16="http://schemas.microsoft.com/office/drawing/2014/main" id="{B5BBF8CC-038A-4F64-B762-83DE0411D228}"/>
              </a:ext>
            </a:extLst>
          </p:cNvPr>
          <p:cNvPicPr>
            <a:picLocks noChangeAspect="1"/>
          </p:cNvPicPr>
          <p:nvPr/>
        </p:nvPicPr>
        <p:blipFill>
          <a:blip r:embed="rId2"/>
          <a:stretch>
            <a:fillRect/>
          </a:stretch>
        </p:blipFill>
        <p:spPr>
          <a:xfrm>
            <a:off x="6511637" y="1597458"/>
            <a:ext cx="5347854" cy="4143375"/>
          </a:xfrm>
          <a:prstGeom prst="rect">
            <a:avLst/>
          </a:prstGeom>
        </p:spPr>
      </p:pic>
    </p:spTree>
    <p:extLst>
      <p:ext uri="{BB962C8B-B14F-4D97-AF65-F5344CB8AC3E}">
        <p14:creationId xmlns:p14="http://schemas.microsoft.com/office/powerpoint/2010/main" val="324358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4" y="714457"/>
            <a:ext cx="8472183" cy="571135"/>
          </a:xfrm>
        </p:spPr>
        <p:txBody>
          <a:bodyPr>
            <a:normAutofit/>
          </a:bodyPr>
          <a:lstStyle/>
          <a:p>
            <a:r>
              <a:rPr lang="en-US" dirty="0"/>
              <a:t>An example: word mask</a:t>
            </a:r>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25</a:t>
            </a:fld>
            <a:endParaRPr lang="en-US" dirty="0"/>
          </a:p>
        </p:txBody>
      </p:sp>
      <p:pic>
        <p:nvPicPr>
          <p:cNvPr id="11" name="Picture 10" descr="A picture containing timeline&#10;&#10;Description automatically generated">
            <a:extLst>
              <a:ext uri="{FF2B5EF4-FFF2-40B4-BE49-F238E27FC236}">
                <a16:creationId xmlns:a16="http://schemas.microsoft.com/office/drawing/2014/main" id="{75337E16-5C8B-1B45-4829-3B69A3B514D3}"/>
              </a:ext>
            </a:extLst>
          </p:cNvPr>
          <p:cNvPicPr>
            <a:picLocks/>
          </p:cNvPicPr>
          <p:nvPr/>
        </p:nvPicPr>
        <p:blipFill>
          <a:blip r:embed="rId2"/>
          <a:stretch>
            <a:fillRect/>
          </a:stretch>
        </p:blipFill>
        <p:spPr>
          <a:xfrm>
            <a:off x="5281586" y="2733964"/>
            <a:ext cx="6212077" cy="3804948"/>
          </a:xfrm>
          <a:prstGeom prst="rect">
            <a:avLst/>
          </a:prstGeom>
        </p:spPr>
      </p:pic>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1187864" y="1852603"/>
            <a:ext cx="5552301" cy="1418390"/>
          </a:xfrm>
          <a:prstGeom prst="rect">
            <a:avLst/>
          </a:prstGeom>
          <a:solidFill>
            <a:schemeClr val="accent5">
              <a:lumMod val="60000"/>
              <a:lumOff val="40000"/>
            </a:schemeClr>
          </a:solidFill>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err="1">
                <a:solidFill>
                  <a:schemeClr val="accent5">
                    <a:lumMod val="75000"/>
                  </a:schemeClr>
                </a:solidFill>
              </a:rPr>
              <a:t>letterCloud</a:t>
            </a:r>
            <a:r>
              <a:rPr lang="en-US" altLang="zh-CN" sz="2400" b="1" dirty="0">
                <a:solidFill>
                  <a:schemeClr val="accent5">
                    <a:lumMod val="75000"/>
                  </a:schemeClr>
                </a:solidFill>
              </a:rPr>
              <a:t>(code,</a:t>
            </a:r>
          </a:p>
          <a:p>
            <a:r>
              <a:rPr lang="en-US" altLang="zh-CN" sz="2400" b="1" dirty="0">
                <a:solidFill>
                  <a:schemeClr val="accent5">
                    <a:lumMod val="75000"/>
                  </a:schemeClr>
                </a:solidFill>
              </a:rPr>
              <a:t>            word ="EDAV", </a:t>
            </a:r>
          </a:p>
          <a:p>
            <a:r>
              <a:rPr lang="en-US" altLang="zh-CN" sz="2400" b="1" dirty="0">
                <a:solidFill>
                  <a:schemeClr val="accent5">
                    <a:lumMod val="75000"/>
                  </a:schemeClr>
                </a:solidFill>
              </a:rPr>
              <a:t>            </a:t>
            </a:r>
            <a:r>
              <a:rPr lang="en-US" altLang="zh-CN" sz="2400" b="1" dirty="0" err="1">
                <a:solidFill>
                  <a:schemeClr val="accent5">
                    <a:lumMod val="75000"/>
                  </a:schemeClr>
                </a:solidFill>
              </a:rPr>
              <a:t>wordSize</a:t>
            </a:r>
            <a:r>
              <a:rPr lang="en-US" altLang="zh-CN" sz="2400" b="1" dirty="0">
                <a:solidFill>
                  <a:schemeClr val="accent5">
                    <a:lumMod val="75000"/>
                  </a:schemeClr>
                </a:solidFill>
              </a:rPr>
              <a:t> = 2)</a:t>
            </a:r>
            <a:endParaRPr lang="en-US" altLang="zh-CN" b="1" dirty="0"/>
          </a:p>
        </p:txBody>
      </p:sp>
    </p:spTree>
    <p:extLst>
      <p:ext uri="{BB962C8B-B14F-4D97-AF65-F5344CB8AC3E}">
        <p14:creationId xmlns:p14="http://schemas.microsoft.com/office/powerpoint/2010/main" val="1776692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4" y="714457"/>
            <a:ext cx="8472183" cy="571135"/>
          </a:xfrm>
        </p:spPr>
        <p:txBody>
          <a:bodyPr>
            <a:normAutofit/>
          </a:bodyPr>
          <a:lstStyle/>
          <a:p>
            <a:r>
              <a:rPr lang="en-US" dirty="0"/>
              <a:t>Other functionalities</a:t>
            </a:r>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
        <p:nvSpPr>
          <p:cNvPr id="3" name="TextBox 2">
            <a:extLst>
              <a:ext uri="{FF2B5EF4-FFF2-40B4-BE49-F238E27FC236}">
                <a16:creationId xmlns:a16="http://schemas.microsoft.com/office/drawing/2014/main" id="{50AB57E3-1965-FC6F-8E47-66290849AAD4}"/>
              </a:ext>
            </a:extLst>
          </p:cNvPr>
          <p:cNvSpPr txBox="1"/>
          <p:nvPr/>
        </p:nvSpPr>
        <p:spPr>
          <a:xfrm>
            <a:off x="1431636" y="1579418"/>
            <a:ext cx="5966691" cy="646331"/>
          </a:xfrm>
          <a:prstGeom prst="rect">
            <a:avLst/>
          </a:prstGeom>
          <a:noFill/>
        </p:spPr>
        <p:txBody>
          <a:bodyPr wrap="square" rtlCol="0">
            <a:spAutoFit/>
          </a:bodyPr>
          <a:lstStyle/>
          <a:p>
            <a:r>
              <a:rPr lang="en-US" dirty="0"/>
              <a:t>Hover your mouse on any word in a rendered word. It will show you the frequency that word appears in the text! </a:t>
            </a:r>
          </a:p>
        </p:txBody>
      </p:sp>
      <p:pic>
        <p:nvPicPr>
          <p:cNvPr id="5" name="Picture 4" descr="A picture containing timeline&#10;&#10;Description automatically generated">
            <a:extLst>
              <a:ext uri="{FF2B5EF4-FFF2-40B4-BE49-F238E27FC236}">
                <a16:creationId xmlns:a16="http://schemas.microsoft.com/office/drawing/2014/main" id="{CF48FDDA-7358-1DAE-C74A-3FC44ED43812}"/>
              </a:ext>
            </a:extLst>
          </p:cNvPr>
          <p:cNvPicPr>
            <a:picLocks noChangeAspect="1"/>
          </p:cNvPicPr>
          <p:nvPr/>
        </p:nvPicPr>
        <p:blipFill>
          <a:blip r:embed="rId2"/>
          <a:stretch>
            <a:fillRect/>
          </a:stretch>
        </p:blipFill>
        <p:spPr>
          <a:xfrm>
            <a:off x="1311716" y="2518991"/>
            <a:ext cx="7326451" cy="4038827"/>
          </a:xfrm>
          <a:prstGeom prst="rect">
            <a:avLst/>
          </a:prstGeom>
        </p:spPr>
      </p:pic>
    </p:spTree>
    <p:extLst>
      <p:ext uri="{BB962C8B-B14F-4D97-AF65-F5344CB8AC3E}">
        <p14:creationId xmlns:p14="http://schemas.microsoft.com/office/powerpoint/2010/main" val="2045278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4" y="714457"/>
            <a:ext cx="8472183" cy="571135"/>
          </a:xfrm>
        </p:spPr>
        <p:txBody>
          <a:bodyPr>
            <a:normAutofit/>
          </a:bodyPr>
          <a:lstStyle/>
          <a:p>
            <a:r>
              <a:rPr lang="en-US" dirty="0"/>
              <a:t>Potential bugs</a:t>
            </a:r>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27</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1187864" y="1501165"/>
            <a:ext cx="5111749" cy="430834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sz="2400" b="1" dirty="0"/>
              <a:t>Sometimes wordclouds with </a:t>
            </a:r>
            <a:r>
              <a:rPr lang="en-US" altLang="zh-CN" sz="2400" b="1" dirty="0" err="1"/>
              <a:t>figPath</a:t>
            </a:r>
            <a:r>
              <a:rPr lang="en-US" altLang="zh-CN" sz="2400" b="1" dirty="0"/>
              <a:t> or word arguments set may not render in </a:t>
            </a:r>
            <a:r>
              <a:rPr lang="en-US" altLang="zh-CN" sz="2400" b="1" dirty="0" err="1"/>
              <a:t>Rstudio</a:t>
            </a:r>
            <a:r>
              <a:rPr lang="en-US" altLang="zh-CN" sz="2400" b="1" dirty="0"/>
              <a:t> viewer. Possible fixes are:</a:t>
            </a:r>
          </a:p>
          <a:p>
            <a:r>
              <a:rPr lang="en-US" altLang="zh-CN" sz="2400" b="1" dirty="0"/>
              <a:t>- Open into        browser and refresh if not shown (recommended by author)</a:t>
            </a:r>
          </a:p>
          <a:p>
            <a:r>
              <a:rPr lang="en-US" altLang="zh-CN" sz="2400" b="1" dirty="0"/>
              <a:t>- Hit       refresh button in </a:t>
            </a:r>
            <a:r>
              <a:rPr lang="en-US" altLang="zh-CN" sz="2400" b="1" dirty="0" err="1"/>
              <a:t>Rstudio</a:t>
            </a:r>
            <a:r>
              <a:rPr lang="en-US" altLang="zh-CN" sz="2400" b="1" dirty="0"/>
              <a:t> viewer few times until cloud appears </a:t>
            </a:r>
            <a:endParaRPr lang="en-US" altLang="zh-CN" b="1" dirty="0"/>
          </a:p>
        </p:txBody>
      </p:sp>
      <p:pic>
        <p:nvPicPr>
          <p:cNvPr id="8" name="Picture 7" descr="Icon&#10;&#10;Description automatically generated with medium confidence">
            <a:extLst>
              <a:ext uri="{FF2B5EF4-FFF2-40B4-BE49-F238E27FC236}">
                <a16:creationId xmlns:a16="http://schemas.microsoft.com/office/drawing/2014/main" id="{B663388C-11B3-5A59-3C7F-9992A78A0C27}"/>
              </a:ext>
            </a:extLst>
          </p:cNvPr>
          <p:cNvPicPr>
            <a:picLocks noChangeAspect="1"/>
          </p:cNvPicPr>
          <p:nvPr/>
        </p:nvPicPr>
        <p:blipFill>
          <a:blip r:embed="rId2"/>
          <a:stretch>
            <a:fillRect/>
          </a:stretch>
        </p:blipFill>
        <p:spPr>
          <a:xfrm>
            <a:off x="2057400" y="4395168"/>
            <a:ext cx="400071" cy="385269"/>
          </a:xfrm>
          <a:prstGeom prst="rect">
            <a:avLst/>
          </a:prstGeom>
        </p:spPr>
      </p:pic>
      <p:pic>
        <p:nvPicPr>
          <p:cNvPr id="9" name="Picture 8" descr="Text, application&#10;&#10;Description automatically generated">
            <a:extLst>
              <a:ext uri="{FF2B5EF4-FFF2-40B4-BE49-F238E27FC236}">
                <a16:creationId xmlns:a16="http://schemas.microsoft.com/office/drawing/2014/main" id="{4C60C393-112D-2FBD-5885-5BD16551C8D3}"/>
              </a:ext>
            </a:extLst>
          </p:cNvPr>
          <p:cNvPicPr>
            <a:picLocks noChangeAspect="1"/>
          </p:cNvPicPr>
          <p:nvPr/>
        </p:nvPicPr>
        <p:blipFill>
          <a:blip r:embed="rId3"/>
          <a:stretch>
            <a:fillRect/>
          </a:stretch>
        </p:blipFill>
        <p:spPr>
          <a:xfrm>
            <a:off x="2976117" y="3136890"/>
            <a:ext cx="476274" cy="381020"/>
          </a:xfrm>
          <a:prstGeom prst="rect">
            <a:avLst/>
          </a:prstGeom>
        </p:spPr>
      </p:pic>
    </p:spTree>
    <p:extLst>
      <p:ext uri="{BB962C8B-B14F-4D97-AF65-F5344CB8AC3E}">
        <p14:creationId xmlns:p14="http://schemas.microsoft.com/office/powerpoint/2010/main" val="2969063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6B98-AF61-EB7C-00DE-46DE10469700}"/>
              </a:ext>
            </a:extLst>
          </p:cNvPr>
          <p:cNvSpPr>
            <a:spLocks noGrp="1"/>
          </p:cNvSpPr>
          <p:nvPr>
            <p:ph type="title"/>
          </p:nvPr>
        </p:nvSpPr>
        <p:spPr>
          <a:xfrm>
            <a:off x="984250" y="544945"/>
            <a:ext cx="7624907" cy="738910"/>
          </a:xfrm>
        </p:spPr>
        <p:txBody>
          <a:bodyPr/>
          <a:lstStyle/>
          <a:p>
            <a:r>
              <a:rPr lang="en-US" dirty="0"/>
              <a:t>Extension: other libraries</a:t>
            </a:r>
          </a:p>
        </p:txBody>
      </p:sp>
      <p:sp>
        <p:nvSpPr>
          <p:cNvPr id="3" name="Text Placeholder 2">
            <a:extLst>
              <a:ext uri="{FF2B5EF4-FFF2-40B4-BE49-F238E27FC236}">
                <a16:creationId xmlns:a16="http://schemas.microsoft.com/office/drawing/2014/main" id="{14C95980-27DA-FC61-A500-2DBA250A429C}"/>
              </a:ext>
            </a:extLst>
          </p:cNvPr>
          <p:cNvSpPr>
            <a:spLocks noGrp="1"/>
          </p:cNvSpPr>
          <p:nvPr>
            <p:ph type="body" idx="1"/>
          </p:nvPr>
        </p:nvSpPr>
        <p:spPr>
          <a:xfrm>
            <a:off x="984250" y="1462519"/>
            <a:ext cx="8058150" cy="1289917"/>
          </a:xfrm>
        </p:spPr>
        <p:txBody>
          <a:bodyPr>
            <a:normAutofit/>
          </a:bodyPr>
          <a:lstStyle/>
          <a:p>
            <a:r>
              <a:rPr lang="en-US" sz="1600" dirty="0"/>
              <a:t>There are other libraries in R that can generate wordclouds.</a:t>
            </a:r>
          </a:p>
          <a:p>
            <a:r>
              <a:rPr lang="zh-CN" altLang="en-US" sz="1600" dirty="0"/>
              <a:t> </a:t>
            </a:r>
            <a:r>
              <a:rPr lang="en-US" altLang="zh-CN" sz="1600" dirty="0"/>
              <a:t>For</a:t>
            </a:r>
            <a:r>
              <a:rPr lang="zh-CN" altLang="en-US" sz="1600" dirty="0"/>
              <a:t> </a:t>
            </a:r>
            <a:r>
              <a:rPr lang="en-US" altLang="zh-CN" sz="1600" dirty="0"/>
              <a:t>example,</a:t>
            </a:r>
            <a:r>
              <a:rPr lang="zh-CN" altLang="en-US" sz="1600" dirty="0"/>
              <a:t> </a:t>
            </a:r>
            <a:r>
              <a:rPr lang="en-US" altLang="zh-CN" sz="1600" dirty="0"/>
              <a:t>using</a:t>
            </a:r>
            <a:r>
              <a:rPr lang="zh-CN" altLang="en-US" sz="1600" dirty="0"/>
              <a:t> </a:t>
            </a:r>
            <a:r>
              <a:rPr lang="en-US" altLang="zh-CN" sz="1600" dirty="0"/>
              <a:t>wordcloud</a:t>
            </a:r>
            <a:r>
              <a:rPr lang="zh-CN" altLang="en-US" sz="1600" dirty="0"/>
              <a:t> </a:t>
            </a:r>
            <a:r>
              <a:rPr lang="en-US" altLang="zh-CN" sz="1600" dirty="0"/>
              <a:t>library,</a:t>
            </a:r>
            <a:r>
              <a:rPr lang="zh-CN" altLang="en-US" sz="1600" dirty="0"/>
              <a:t> </a:t>
            </a:r>
            <a:r>
              <a:rPr lang="en-US" altLang="zh-CN" sz="1600" dirty="0"/>
              <a:t>we</a:t>
            </a:r>
            <a:r>
              <a:rPr lang="zh-CN" altLang="en-US" sz="1600" dirty="0"/>
              <a:t> </a:t>
            </a:r>
            <a:r>
              <a:rPr lang="en-US" altLang="zh-CN" sz="1600" dirty="0"/>
              <a:t>can</a:t>
            </a:r>
            <a:r>
              <a:rPr lang="zh-CN" altLang="en-US" sz="1600" dirty="0"/>
              <a:t> </a:t>
            </a:r>
            <a:r>
              <a:rPr lang="en-US" altLang="zh-CN" sz="1600" dirty="0"/>
              <a:t>generate</a:t>
            </a:r>
            <a:r>
              <a:rPr lang="zh-CN" altLang="en-US" sz="1600" dirty="0"/>
              <a:t> </a:t>
            </a:r>
            <a:r>
              <a:rPr lang="en-US" altLang="zh-CN" sz="1600" dirty="0"/>
              <a:t>wordclouds with words only lying horizontally or vertically, which is not possible in wordcloud2.</a:t>
            </a:r>
            <a:endParaRPr lang="en-US" sz="1600" dirty="0"/>
          </a:p>
        </p:txBody>
      </p:sp>
      <p:sp>
        <p:nvSpPr>
          <p:cNvPr id="6" name="Slide Number Placeholder 5">
            <a:extLst>
              <a:ext uri="{FF2B5EF4-FFF2-40B4-BE49-F238E27FC236}">
                <a16:creationId xmlns:a16="http://schemas.microsoft.com/office/drawing/2014/main" id="{27941ED7-ADBD-54D0-9145-76218B9E20C6}"/>
              </a:ext>
            </a:extLst>
          </p:cNvPr>
          <p:cNvSpPr>
            <a:spLocks noGrp="1"/>
          </p:cNvSpPr>
          <p:nvPr>
            <p:ph type="sldNum" sz="quarter" idx="12"/>
          </p:nvPr>
        </p:nvSpPr>
        <p:spPr/>
        <p:txBody>
          <a:bodyPr/>
          <a:lstStyle/>
          <a:p>
            <a:fld id="{A49DFD55-3C28-40EF-9E31-A92D2E4017FF}" type="slidenum">
              <a:rPr lang="en-US" smtClean="0"/>
              <a:pPr/>
              <a:t>28</a:t>
            </a:fld>
            <a:endParaRPr lang="en-US" dirty="0"/>
          </a:p>
        </p:txBody>
      </p:sp>
      <p:sp>
        <p:nvSpPr>
          <p:cNvPr id="7" name="TextBox 6">
            <a:extLst>
              <a:ext uri="{FF2B5EF4-FFF2-40B4-BE49-F238E27FC236}">
                <a16:creationId xmlns:a16="http://schemas.microsoft.com/office/drawing/2014/main" id="{2F61D6E2-5A6A-ADC0-0558-8694285333B2}"/>
              </a:ext>
            </a:extLst>
          </p:cNvPr>
          <p:cNvSpPr txBox="1"/>
          <p:nvPr/>
        </p:nvSpPr>
        <p:spPr>
          <a:xfrm>
            <a:off x="1220355" y="3687440"/>
            <a:ext cx="5966690" cy="1200329"/>
          </a:xfrm>
          <a:prstGeom prst="rect">
            <a:avLst/>
          </a:prstGeom>
          <a:solidFill>
            <a:schemeClr val="accent5">
              <a:lumMod val="60000"/>
              <a:lumOff val="40000"/>
            </a:schemeClr>
          </a:solidFill>
        </p:spPr>
        <p:txBody>
          <a:bodyPr wrap="square" rtlCol="0">
            <a:spAutoFit/>
          </a:bodyPr>
          <a:lstStyle/>
          <a:p>
            <a:r>
              <a:rPr lang="en-US" b="0" i="0" dirty="0">
                <a:solidFill>
                  <a:srgbClr val="000000"/>
                </a:solidFill>
                <a:effectLst/>
                <a:latin typeface="+mj-lt"/>
              </a:rPr>
              <a:t>wordcloud(</a:t>
            </a:r>
            <a:r>
              <a:rPr lang="en-US" b="0" i="0" dirty="0" err="1">
                <a:solidFill>
                  <a:srgbClr val="000000"/>
                </a:solidFill>
                <a:effectLst/>
                <a:latin typeface="+mj-lt"/>
              </a:rPr>
              <a:t>code$code,code$Freq</a:t>
            </a:r>
            <a:r>
              <a:rPr lang="en-US" b="0" i="0" dirty="0">
                <a:solidFill>
                  <a:srgbClr val="000000"/>
                </a:solidFill>
                <a:effectLst/>
                <a:latin typeface="+mj-lt"/>
              </a:rPr>
              <a:t>,</a:t>
            </a:r>
          </a:p>
          <a:p>
            <a:r>
              <a:rPr lang="en-US" b="0" i="0" dirty="0">
                <a:solidFill>
                  <a:srgbClr val="000000"/>
                </a:solidFill>
                <a:effectLst/>
                <a:latin typeface="+mj-lt"/>
              </a:rPr>
              <a:t>          </a:t>
            </a:r>
            <a:r>
              <a:rPr lang="en-US" b="0" i="0" dirty="0" err="1">
                <a:solidFill>
                  <a:srgbClr val="000000"/>
                </a:solidFill>
                <a:effectLst/>
                <a:latin typeface="+mj-lt"/>
              </a:rPr>
              <a:t>min.freq</a:t>
            </a:r>
            <a:r>
              <a:rPr lang="en-US" b="0" i="0" dirty="0">
                <a:solidFill>
                  <a:srgbClr val="000000"/>
                </a:solidFill>
                <a:effectLst/>
                <a:latin typeface="+mj-lt"/>
              </a:rPr>
              <a:t> = 1, </a:t>
            </a:r>
          </a:p>
          <a:p>
            <a:r>
              <a:rPr lang="en-US" b="0" i="0" dirty="0">
                <a:solidFill>
                  <a:srgbClr val="000000"/>
                </a:solidFill>
                <a:effectLst/>
                <a:latin typeface="+mj-lt"/>
              </a:rPr>
              <a:t>          </a:t>
            </a:r>
            <a:r>
              <a:rPr lang="en-US" b="0" i="0" dirty="0" err="1">
                <a:solidFill>
                  <a:srgbClr val="000000"/>
                </a:solidFill>
                <a:effectLst/>
                <a:latin typeface="+mj-lt"/>
              </a:rPr>
              <a:t>max.words</a:t>
            </a:r>
            <a:r>
              <a:rPr lang="en-US" b="0" i="0" dirty="0">
                <a:solidFill>
                  <a:srgbClr val="000000"/>
                </a:solidFill>
                <a:effectLst/>
                <a:latin typeface="+mj-lt"/>
              </a:rPr>
              <a:t> = 100, </a:t>
            </a:r>
          </a:p>
          <a:p>
            <a:r>
              <a:rPr lang="en-US" b="0" i="0" dirty="0">
                <a:solidFill>
                  <a:srgbClr val="000000"/>
                </a:solidFill>
                <a:effectLst/>
                <a:latin typeface="+mj-lt"/>
              </a:rPr>
              <a:t>          colors=</a:t>
            </a:r>
            <a:r>
              <a:rPr lang="en-US" b="0" i="0" dirty="0" err="1">
                <a:solidFill>
                  <a:srgbClr val="000000"/>
                </a:solidFill>
                <a:effectLst/>
                <a:latin typeface="+mj-lt"/>
              </a:rPr>
              <a:t>brewer.pal</a:t>
            </a:r>
            <a:r>
              <a:rPr lang="en-US" b="0" i="0" dirty="0">
                <a:solidFill>
                  <a:srgbClr val="000000"/>
                </a:solidFill>
                <a:effectLst/>
                <a:latin typeface="+mj-lt"/>
              </a:rPr>
              <a:t>(14, "Dark2"))</a:t>
            </a:r>
            <a:endParaRPr lang="en-US" dirty="0">
              <a:latin typeface="+mj-lt"/>
            </a:endParaRPr>
          </a:p>
        </p:txBody>
      </p:sp>
      <p:pic>
        <p:nvPicPr>
          <p:cNvPr id="11" name="Picture 10" descr="Text&#10;&#10;Description automatically generated">
            <a:extLst>
              <a:ext uri="{FF2B5EF4-FFF2-40B4-BE49-F238E27FC236}">
                <a16:creationId xmlns:a16="http://schemas.microsoft.com/office/drawing/2014/main" id="{1F4FB69E-1D7C-7447-6BDC-EB4CAAE24F56}"/>
              </a:ext>
            </a:extLst>
          </p:cNvPr>
          <p:cNvPicPr>
            <a:picLocks noChangeAspect="1"/>
          </p:cNvPicPr>
          <p:nvPr/>
        </p:nvPicPr>
        <p:blipFill>
          <a:blip r:embed="rId2"/>
          <a:stretch>
            <a:fillRect/>
          </a:stretch>
        </p:blipFill>
        <p:spPr>
          <a:xfrm>
            <a:off x="6927273" y="2641442"/>
            <a:ext cx="4700987" cy="3547179"/>
          </a:xfrm>
          <a:prstGeom prst="rect">
            <a:avLst/>
          </a:prstGeom>
        </p:spPr>
      </p:pic>
    </p:spTree>
    <p:extLst>
      <p:ext uri="{BB962C8B-B14F-4D97-AF65-F5344CB8AC3E}">
        <p14:creationId xmlns:p14="http://schemas.microsoft.com/office/powerpoint/2010/main" val="1782250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323606"/>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597525" y="2011082"/>
            <a:ext cx="5111750" cy="3399903"/>
          </a:xfrm>
        </p:spPr>
        <p:txBody>
          <a:bodyPr>
            <a:normAutofit/>
          </a:bodyPr>
          <a:lstStyle/>
          <a:p>
            <a:pPr marL="285750" indent="-285750">
              <a:buFontTx/>
              <a:buChar char="-"/>
            </a:pPr>
            <a:r>
              <a:rPr lang="en-US" sz="1800" dirty="0"/>
              <a:t>Wordcloud is a powerful visualization tool for communicating ideas with the mass</a:t>
            </a:r>
          </a:p>
          <a:p>
            <a:pPr marL="285750" indent="-285750">
              <a:buFontTx/>
              <a:buChar char="-"/>
            </a:pPr>
            <a:r>
              <a:rPr lang="en-US" sz="1800" dirty="0"/>
              <a:t>Wordcloud2 is an easy-to-use and versatile R </a:t>
            </a:r>
            <a:r>
              <a:rPr lang="en-US" altLang="zh-CN" sz="1800" dirty="0"/>
              <a:t>package that can help you make beautiful wordclouds.</a:t>
            </a:r>
          </a:p>
          <a:p>
            <a:pPr marL="285750" indent="-285750">
              <a:buFontTx/>
              <a:buChar char="-"/>
            </a:pPr>
            <a:r>
              <a:rPr lang="en-US" sz="1800" dirty="0"/>
              <a:t>Two main functions in Wordcloud2: wordcloud2(), which requires only a word count </a:t>
            </a:r>
            <a:r>
              <a:rPr lang="en-US" sz="1800" dirty="0" err="1"/>
              <a:t>dataframe</a:t>
            </a:r>
            <a:r>
              <a:rPr lang="en-US" sz="1800" dirty="0"/>
              <a:t> and </a:t>
            </a:r>
            <a:r>
              <a:rPr lang="en-US" sz="1800" dirty="0" err="1"/>
              <a:t>letterCloud</a:t>
            </a:r>
            <a:r>
              <a:rPr lang="en-US" sz="1800" dirty="0"/>
              <a:t>() which requires a word count </a:t>
            </a:r>
            <a:r>
              <a:rPr lang="en-US" sz="1800" dirty="0" err="1"/>
              <a:t>dataframe</a:t>
            </a:r>
            <a:r>
              <a:rPr lang="en-US" sz="1800" dirty="0"/>
              <a:t> and a word or letter mask. </a:t>
            </a:r>
          </a:p>
          <a:p>
            <a:endParaRPr lang="en-US" dirty="0"/>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endParaRPr lang="en-US" dirty="0"/>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16026" y="2984564"/>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539290" y="3710478"/>
            <a:ext cx="5111750" cy="1525588"/>
          </a:xfrm>
        </p:spPr>
        <p:txBody>
          <a:bodyPr/>
          <a:lstStyle/>
          <a:p>
            <a:r>
              <a:rPr lang="en-US" dirty="0"/>
              <a:t>A sample wordcloud generated from dataset “</a:t>
            </a:r>
            <a:r>
              <a:rPr lang="en-US" dirty="0" err="1"/>
              <a:t>demoFr</a:t>
            </a:r>
            <a:r>
              <a:rPr lang="en-US" altLang="zh-CN" dirty="0" err="1"/>
              <a:t>eq</a:t>
            </a:r>
            <a:r>
              <a:rPr lang="en-US" altLang="zh-CN" dirty="0"/>
              <a:t>”</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8" name="Picture 7" descr="Text&#10;&#10;Description automatically generated">
            <a:extLst>
              <a:ext uri="{FF2B5EF4-FFF2-40B4-BE49-F238E27FC236}">
                <a16:creationId xmlns:a16="http://schemas.microsoft.com/office/drawing/2014/main" id="{1BF94ADD-3A27-A56A-4128-57AFC1BB2493}"/>
              </a:ext>
            </a:extLst>
          </p:cNvPr>
          <p:cNvPicPr>
            <a:picLocks noChangeAspect="1"/>
          </p:cNvPicPr>
          <p:nvPr/>
        </p:nvPicPr>
        <p:blipFill>
          <a:blip r:embed="rId2"/>
          <a:stretch>
            <a:fillRect/>
          </a:stretch>
        </p:blipFill>
        <p:spPr>
          <a:xfrm>
            <a:off x="5828548" y="746800"/>
            <a:ext cx="6263337" cy="3054590"/>
          </a:xfrm>
          <a:prstGeom prst="rect">
            <a:avLst/>
          </a:prstGeom>
        </p:spPr>
      </p:pic>
      <p:sp>
        <p:nvSpPr>
          <p:cNvPr id="9" name="Text Placeholder 2">
            <a:extLst>
              <a:ext uri="{FF2B5EF4-FFF2-40B4-BE49-F238E27FC236}">
                <a16:creationId xmlns:a16="http://schemas.microsoft.com/office/drawing/2014/main" id="{66E3D23B-8CC8-8042-D85D-7CBA1E99F51F}"/>
              </a:ext>
            </a:extLst>
          </p:cNvPr>
          <p:cNvSpPr txBox="1">
            <a:spLocks/>
          </p:cNvSpPr>
          <p:nvPr/>
        </p:nvSpPr>
        <p:spPr>
          <a:xfrm>
            <a:off x="1362075" y="4419131"/>
            <a:ext cx="5111750" cy="193089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A wordcloud is an electronic image that shows words used in a particular piece of electronic text or series of texts. The words are different sizes according to how often they are used in the text. </a:t>
            </a:r>
          </a:p>
          <a:p>
            <a:r>
              <a:rPr lang="en-US" dirty="0"/>
              <a:t>[Cambridge English Dictionary]</a:t>
            </a:r>
          </a:p>
        </p:txBody>
      </p:sp>
    </p:spTree>
    <p:extLst>
      <p:ext uri="{BB962C8B-B14F-4D97-AF65-F5344CB8AC3E}">
        <p14:creationId xmlns:p14="http://schemas.microsoft.com/office/powerpoint/2010/main" val="357151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a:t>Alex Guo and Longyuan Gao</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5F7F-3FDE-70E0-2383-BD2C2F3850AA}"/>
              </a:ext>
            </a:extLst>
          </p:cNvPr>
          <p:cNvSpPr>
            <a:spLocks noGrp="1"/>
          </p:cNvSpPr>
          <p:nvPr>
            <p:ph type="title"/>
          </p:nvPr>
        </p:nvSpPr>
        <p:spPr>
          <a:xfrm>
            <a:off x="1362075" y="645406"/>
            <a:ext cx="5111750" cy="1204912"/>
          </a:xfrm>
        </p:spPr>
        <p:txBody>
          <a:bodyPr/>
          <a:lstStyle/>
          <a:p>
            <a:r>
              <a:rPr lang="en-US" dirty="0"/>
              <a:t>Wordcloud: an example</a:t>
            </a:r>
          </a:p>
        </p:txBody>
      </p:sp>
      <p:sp>
        <p:nvSpPr>
          <p:cNvPr id="3" name="Text Placeholder 2">
            <a:extLst>
              <a:ext uri="{FF2B5EF4-FFF2-40B4-BE49-F238E27FC236}">
                <a16:creationId xmlns:a16="http://schemas.microsoft.com/office/drawing/2014/main" id="{5C0379D6-9939-14C5-AD82-E75E738B1C8E}"/>
              </a:ext>
            </a:extLst>
          </p:cNvPr>
          <p:cNvSpPr>
            <a:spLocks noGrp="1"/>
          </p:cNvSpPr>
          <p:nvPr>
            <p:ph type="body" idx="1"/>
          </p:nvPr>
        </p:nvSpPr>
        <p:spPr>
          <a:xfrm>
            <a:off x="1447800" y="2083823"/>
            <a:ext cx="4887216" cy="1525588"/>
          </a:xfrm>
        </p:spPr>
        <p:txBody>
          <a:bodyPr>
            <a:normAutofit/>
          </a:bodyPr>
          <a:lstStyle/>
          <a:p>
            <a:r>
              <a:rPr lang="en-US" sz="2800" b="1"/>
              <a:t>“Alone</a:t>
            </a:r>
            <a:r>
              <a:rPr lang="en-US" sz="2800" b="1" dirty="0"/>
              <a:t>, alone, all all alone, Alone on a wide, wide sea."</a:t>
            </a:r>
            <a:endParaRPr lang="en-US" dirty="0"/>
          </a:p>
          <a:p>
            <a:r>
              <a:rPr lang="en-US" dirty="0"/>
              <a:t>—Samuel Coleridge, "The Rime of the Ancient Mariner"</a:t>
            </a:r>
          </a:p>
        </p:txBody>
      </p:sp>
      <p:sp>
        <p:nvSpPr>
          <p:cNvPr id="6" name="Slide Number Placeholder 5">
            <a:extLst>
              <a:ext uri="{FF2B5EF4-FFF2-40B4-BE49-F238E27FC236}">
                <a16:creationId xmlns:a16="http://schemas.microsoft.com/office/drawing/2014/main" id="{CCF5F933-D76C-6DDE-6CA2-1BD1C91F6D09}"/>
              </a:ext>
            </a:extLst>
          </p:cNvPr>
          <p:cNvSpPr>
            <a:spLocks noGrp="1"/>
          </p:cNvSpPr>
          <p:nvPr>
            <p:ph type="sldNum" sz="quarter" idx="12"/>
          </p:nvPr>
        </p:nvSpPr>
        <p:spPr/>
        <p:txBody>
          <a:bodyPr/>
          <a:lstStyle/>
          <a:p>
            <a:fld id="{A49DFD55-3C28-40EF-9E31-A92D2E4017FF}" type="slidenum">
              <a:rPr lang="en-US" smtClean="0"/>
              <a:pPr/>
              <a:t>4</a:t>
            </a:fld>
            <a:endParaRPr lang="en-US" dirty="0"/>
          </a:p>
        </p:txBody>
      </p:sp>
      <p:graphicFrame>
        <p:nvGraphicFramePr>
          <p:cNvPr id="8" name="Table 8">
            <a:extLst>
              <a:ext uri="{FF2B5EF4-FFF2-40B4-BE49-F238E27FC236}">
                <a16:creationId xmlns:a16="http://schemas.microsoft.com/office/drawing/2014/main" id="{40BE238D-E377-1EF7-DC06-458DF442E6D0}"/>
              </a:ext>
            </a:extLst>
          </p:cNvPr>
          <p:cNvGraphicFramePr>
            <a:graphicFrameLocks noGrp="1"/>
          </p:cNvGraphicFramePr>
          <p:nvPr>
            <p:extLst>
              <p:ext uri="{D42A27DB-BD31-4B8C-83A1-F6EECF244321}">
                <p14:modId xmlns:p14="http://schemas.microsoft.com/office/powerpoint/2010/main" val="762941365"/>
              </p:ext>
            </p:extLst>
          </p:nvPr>
        </p:nvGraphicFramePr>
        <p:xfrm>
          <a:off x="1447800" y="3616714"/>
          <a:ext cx="4735912" cy="2595880"/>
        </p:xfrm>
        <a:graphic>
          <a:graphicData uri="http://schemas.openxmlformats.org/drawingml/2006/table">
            <a:tbl>
              <a:tblPr firstRow="1" bandRow="1">
                <a:tableStyleId>{5C22544A-7EE6-4342-B048-85BDC9FD1C3A}</a:tableStyleId>
              </a:tblPr>
              <a:tblGrid>
                <a:gridCol w="2367956">
                  <a:extLst>
                    <a:ext uri="{9D8B030D-6E8A-4147-A177-3AD203B41FA5}">
                      <a16:colId xmlns:a16="http://schemas.microsoft.com/office/drawing/2014/main" val="2040468810"/>
                    </a:ext>
                  </a:extLst>
                </a:gridCol>
                <a:gridCol w="2367956">
                  <a:extLst>
                    <a:ext uri="{9D8B030D-6E8A-4147-A177-3AD203B41FA5}">
                      <a16:colId xmlns:a16="http://schemas.microsoft.com/office/drawing/2014/main" val="3436811149"/>
                    </a:ext>
                  </a:extLst>
                </a:gridCol>
              </a:tblGrid>
              <a:tr h="370840">
                <a:tc>
                  <a:txBody>
                    <a:bodyPr/>
                    <a:lstStyle/>
                    <a:p>
                      <a:r>
                        <a:rPr lang="en-US" dirty="0"/>
                        <a:t>Word</a:t>
                      </a:r>
                    </a:p>
                  </a:txBody>
                  <a:tcPr/>
                </a:tc>
                <a:tc>
                  <a:txBody>
                    <a:bodyPr/>
                    <a:lstStyle/>
                    <a:p>
                      <a:r>
                        <a:rPr lang="en-US" dirty="0"/>
                        <a:t>Count</a:t>
                      </a:r>
                    </a:p>
                  </a:txBody>
                  <a:tcPr/>
                </a:tc>
                <a:extLst>
                  <a:ext uri="{0D108BD9-81ED-4DB2-BD59-A6C34878D82A}">
                    <a16:rowId xmlns:a16="http://schemas.microsoft.com/office/drawing/2014/main" val="4274239140"/>
                  </a:ext>
                </a:extLst>
              </a:tr>
              <a:tr h="370840">
                <a:tc>
                  <a:txBody>
                    <a:bodyPr/>
                    <a:lstStyle/>
                    <a:p>
                      <a:r>
                        <a:rPr lang="en-US" dirty="0"/>
                        <a:t>Alone</a:t>
                      </a:r>
                    </a:p>
                  </a:txBody>
                  <a:tcPr/>
                </a:tc>
                <a:tc>
                  <a:txBody>
                    <a:bodyPr/>
                    <a:lstStyle/>
                    <a:p>
                      <a:r>
                        <a:rPr lang="en-US" dirty="0"/>
                        <a:t>4</a:t>
                      </a:r>
                    </a:p>
                  </a:txBody>
                  <a:tcPr/>
                </a:tc>
                <a:extLst>
                  <a:ext uri="{0D108BD9-81ED-4DB2-BD59-A6C34878D82A}">
                    <a16:rowId xmlns:a16="http://schemas.microsoft.com/office/drawing/2014/main" val="1391742498"/>
                  </a:ext>
                </a:extLst>
              </a:tr>
              <a:tr h="370840">
                <a:tc>
                  <a:txBody>
                    <a:bodyPr/>
                    <a:lstStyle/>
                    <a:p>
                      <a:r>
                        <a:rPr lang="en-US" dirty="0"/>
                        <a:t>All</a:t>
                      </a:r>
                    </a:p>
                  </a:txBody>
                  <a:tcPr/>
                </a:tc>
                <a:tc>
                  <a:txBody>
                    <a:bodyPr/>
                    <a:lstStyle/>
                    <a:p>
                      <a:r>
                        <a:rPr lang="en-US" dirty="0"/>
                        <a:t>2</a:t>
                      </a:r>
                    </a:p>
                  </a:txBody>
                  <a:tcPr/>
                </a:tc>
                <a:extLst>
                  <a:ext uri="{0D108BD9-81ED-4DB2-BD59-A6C34878D82A}">
                    <a16:rowId xmlns:a16="http://schemas.microsoft.com/office/drawing/2014/main" val="3442171168"/>
                  </a:ext>
                </a:extLst>
              </a:tr>
              <a:tr h="370840">
                <a:tc>
                  <a:txBody>
                    <a:bodyPr/>
                    <a:lstStyle/>
                    <a:p>
                      <a:r>
                        <a:rPr lang="en-US" dirty="0"/>
                        <a:t>Wide</a:t>
                      </a:r>
                    </a:p>
                  </a:txBody>
                  <a:tcPr/>
                </a:tc>
                <a:tc>
                  <a:txBody>
                    <a:bodyPr/>
                    <a:lstStyle/>
                    <a:p>
                      <a:r>
                        <a:rPr lang="en-US" dirty="0"/>
                        <a:t>2</a:t>
                      </a:r>
                    </a:p>
                  </a:txBody>
                  <a:tcPr/>
                </a:tc>
                <a:extLst>
                  <a:ext uri="{0D108BD9-81ED-4DB2-BD59-A6C34878D82A}">
                    <a16:rowId xmlns:a16="http://schemas.microsoft.com/office/drawing/2014/main" val="2220709253"/>
                  </a:ext>
                </a:extLst>
              </a:tr>
              <a:tr h="370840">
                <a:tc>
                  <a:txBody>
                    <a:bodyPr/>
                    <a:lstStyle/>
                    <a:p>
                      <a:r>
                        <a:rPr lang="en-US" dirty="0"/>
                        <a:t>On</a:t>
                      </a:r>
                    </a:p>
                  </a:txBody>
                  <a:tcPr/>
                </a:tc>
                <a:tc>
                  <a:txBody>
                    <a:bodyPr/>
                    <a:lstStyle/>
                    <a:p>
                      <a:r>
                        <a:rPr lang="en-US" dirty="0"/>
                        <a:t>1</a:t>
                      </a:r>
                    </a:p>
                  </a:txBody>
                  <a:tcPr/>
                </a:tc>
                <a:extLst>
                  <a:ext uri="{0D108BD9-81ED-4DB2-BD59-A6C34878D82A}">
                    <a16:rowId xmlns:a16="http://schemas.microsoft.com/office/drawing/2014/main" val="2039028177"/>
                  </a:ext>
                </a:extLst>
              </a:tr>
              <a:tr h="370840">
                <a:tc>
                  <a:txBody>
                    <a:bodyPr/>
                    <a:lstStyle/>
                    <a:p>
                      <a:r>
                        <a:rPr lang="en-US" dirty="0"/>
                        <a:t>A</a:t>
                      </a:r>
                    </a:p>
                  </a:txBody>
                  <a:tcPr/>
                </a:tc>
                <a:tc>
                  <a:txBody>
                    <a:bodyPr/>
                    <a:lstStyle/>
                    <a:p>
                      <a:r>
                        <a:rPr lang="en-US" dirty="0"/>
                        <a:t>1</a:t>
                      </a:r>
                    </a:p>
                  </a:txBody>
                  <a:tcPr/>
                </a:tc>
                <a:extLst>
                  <a:ext uri="{0D108BD9-81ED-4DB2-BD59-A6C34878D82A}">
                    <a16:rowId xmlns:a16="http://schemas.microsoft.com/office/drawing/2014/main" val="3218118521"/>
                  </a:ext>
                </a:extLst>
              </a:tr>
              <a:tr h="370840">
                <a:tc>
                  <a:txBody>
                    <a:bodyPr/>
                    <a:lstStyle/>
                    <a:p>
                      <a:r>
                        <a:rPr lang="en-US" dirty="0"/>
                        <a:t>Sea</a:t>
                      </a:r>
                    </a:p>
                  </a:txBody>
                  <a:tcPr/>
                </a:tc>
                <a:tc>
                  <a:txBody>
                    <a:bodyPr/>
                    <a:lstStyle/>
                    <a:p>
                      <a:r>
                        <a:rPr lang="en-US" dirty="0"/>
                        <a:t>1</a:t>
                      </a:r>
                    </a:p>
                  </a:txBody>
                  <a:tcPr/>
                </a:tc>
                <a:extLst>
                  <a:ext uri="{0D108BD9-81ED-4DB2-BD59-A6C34878D82A}">
                    <a16:rowId xmlns:a16="http://schemas.microsoft.com/office/drawing/2014/main" val="2430971888"/>
                  </a:ext>
                </a:extLst>
              </a:tr>
            </a:tbl>
          </a:graphicData>
        </a:graphic>
      </p:graphicFrame>
      <p:pic>
        <p:nvPicPr>
          <p:cNvPr id="10" name="Picture 9" descr="A picture containing icon">
            <a:extLst>
              <a:ext uri="{FF2B5EF4-FFF2-40B4-BE49-F238E27FC236}">
                <a16:creationId xmlns:a16="http://schemas.microsoft.com/office/drawing/2014/main" id="{1E0F0244-951C-6105-25F9-20AC41092920}"/>
              </a:ext>
            </a:extLst>
          </p:cNvPr>
          <p:cNvPicPr>
            <a:picLocks noChangeAspect="1"/>
          </p:cNvPicPr>
          <p:nvPr/>
        </p:nvPicPr>
        <p:blipFill>
          <a:blip r:embed="rId2"/>
          <a:stretch>
            <a:fillRect/>
          </a:stretch>
        </p:blipFill>
        <p:spPr>
          <a:xfrm>
            <a:off x="7700906" y="2749778"/>
            <a:ext cx="3712100" cy="3542478"/>
          </a:xfrm>
          <a:prstGeom prst="rect">
            <a:avLst/>
          </a:prstGeom>
        </p:spPr>
      </p:pic>
      <p:sp>
        <p:nvSpPr>
          <p:cNvPr id="11" name="Text Placeholder 2">
            <a:extLst>
              <a:ext uri="{FF2B5EF4-FFF2-40B4-BE49-F238E27FC236}">
                <a16:creationId xmlns:a16="http://schemas.microsoft.com/office/drawing/2014/main" id="{075F2E0E-156E-2E76-0A7F-84F899467A81}"/>
              </a:ext>
            </a:extLst>
          </p:cNvPr>
          <p:cNvSpPr txBox="1">
            <a:spLocks/>
          </p:cNvSpPr>
          <p:nvPr/>
        </p:nvSpPr>
        <p:spPr>
          <a:xfrm>
            <a:off x="7961467" y="3155710"/>
            <a:ext cx="4321731" cy="103608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dirty="0"/>
              <a:t>result</a:t>
            </a:r>
            <a:endParaRPr lang="en-US" dirty="0"/>
          </a:p>
        </p:txBody>
      </p:sp>
    </p:spTree>
    <p:extLst>
      <p:ext uri="{BB962C8B-B14F-4D97-AF65-F5344CB8AC3E}">
        <p14:creationId xmlns:p14="http://schemas.microsoft.com/office/powerpoint/2010/main" val="42599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4F65-9D43-ED2D-0204-C9921590F220}"/>
              </a:ext>
            </a:extLst>
          </p:cNvPr>
          <p:cNvSpPr>
            <a:spLocks noGrp="1"/>
          </p:cNvSpPr>
          <p:nvPr>
            <p:ph type="title"/>
          </p:nvPr>
        </p:nvSpPr>
        <p:spPr>
          <a:xfrm>
            <a:off x="1362075" y="1168783"/>
            <a:ext cx="5111750" cy="502856"/>
          </a:xfrm>
        </p:spPr>
        <p:txBody>
          <a:bodyPr/>
          <a:lstStyle/>
          <a:p>
            <a:r>
              <a:rPr lang="en-US" altLang="zh-CN" dirty="0"/>
              <a:t>But… why wordclouds?</a:t>
            </a:r>
            <a:endParaRPr lang="en-US" dirty="0"/>
          </a:p>
        </p:txBody>
      </p:sp>
      <p:sp>
        <p:nvSpPr>
          <p:cNvPr id="3" name="Text Placeholder 2">
            <a:extLst>
              <a:ext uri="{FF2B5EF4-FFF2-40B4-BE49-F238E27FC236}">
                <a16:creationId xmlns:a16="http://schemas.microsoft.com/office/drawing/2014/main" id="{073B32FC-0796-0D14-3144-5D8124AA5765}"/>
              </a:ext>
            </a:extLst>
          </p:cNvPr>
          <p:cNvSpPr>
            <a:spLocks noGrp="1"/>
          </p:cNvSpPr>
          <p:nvPr>
            <p:ph type="body" idx="1"/>
          </p:nvPr>
        </p:nvSpPr>
        <p:spPr>
          <a:xfrm>
            <a:off x="1362075" y="3361967"/>
            <a:ext cx="6228133" cy="2234436"/>
          </a:xfrm>
        </p:spPr>
        <p:txBody>
          <a:bodyPr>
            <a:normAutofit/>
          </a:bodyPr>
          <a:lstStyle/>
          <a:p>
            <a:r>
              <a:rPr lang="en-US" sz="2000" b="1" dirty="0"/>
              <a:t>1. Better visualize topic discussed in text</a:t>
            </a:r>
          </a:p>
          <a:p>
            <a:r>
              <a:rPr lang="en-US" sz="2000" b="1" dirty="0"/>
              <a:t>2. Help distill important information</a:t>
            </a:r>
          </a:p>
          <a:p>
            <a:r>
              <a:rPr lang="en-US" sz="2000" b="1" dirty="0"/>
              <a:t>3. Communicate ideas to more general audience</a:t>
            </a:r>
          </a:p>
          <a:p>
            <a:r>
              <a:rPr lang="en-US" sz="2000" b="1" dirty="0"/>
              <a:t>....</a:t>
            </a:r>
          </a:p>
        </p:txBody>
      </p:sp>
      <p:sp>
        <p:nvSpPr>
          <p:cNvPr id="6" name="Slide Number Placeholder 5">
            <a:extLst>
              <a:ext uri="{FF2B5EF4-FFF2-40B4-BE49-F238E27FC236}">
                <a16:creationId xmlns:a16="http://schemas.microsoft.com/office/drawing/2014/main" id="{10732355-665D-DBDB-A307-A9A1A191C983}"/>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7" name="Text Placeholder 2">
            <a:extLst>
              <a:ext uri="{FF2B5EF4-FFF2-40B4-BE49-F238E27FC236}">
                <a16:creationId xmlns:a16="http://schemas.microsoft.com/office/drawing/2014/main" id="{8F9E3409-4756-1A36-49CC-0D35F1469B81}"/>
              </a:ext>
            </a:extLst>
          </p:cNvPr>
          <p:cNvSpPr txBox="1">
            <a:spLocks/>
          </p:cNvSpPr>
          <p:nvPr/>
        </p:nvSpPr>
        <p:spPr>
          <a:xfrm>
            <a:off x="1362075" y="2125580"/>
            <a:ext cx="5264150" cy="11550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t>Although less used in rigorous EDAV, a wordcloud can...</a:t>
            </a:r>
          </a:p>
        </p:txBody>
      </p:sp>
    </p:spTree>
    <p:extLst>
      <p:ext uri="{BB962C8B-B14F-4D97-AF65-F5344CB8AC3E}">
        <p14:creationId xmlns:p14="http://schemas.microsoft.com/office/powerpoint/2010/main" val="253091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808984" y="1245908"/>
            <a:ext cx="9117687" cy="729645"/>
          </a:xfrm>
        </p:spPr>
        <p:txBody>
          <a:bodyPr>
            <a:normAutofit fontScale="77500" lnSpcReduction="20000"/>
          </a:bodyPr>
          <a:lstStyle/>
          <a:p>
            <a:r>
              <a:rPr lang="en-US" sz="3200" b="1" dirty="0">
                <a:solidFill>
                  <a:schemeClr val="accent5">
                    <a:lumMod val="75000"/>
                  </a:schemeClr>
                </a:solidFill>
              </a:rPr>
              <a:t>Before we start on wordclouds, there is one step missing…</a:t>
            </a:r>
            <a:endParaRPr lang="en-US" sz="3200" b="1"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endParaRPr lang="en-US" dirty="0"/>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13" name="Text Placeholder 12">
            <a:extLst>
              <a:ext uri="{FF2B5EF4-FFF2-40B4-BE49-F238E27FC236}">
                <a16:creationId xmlns:a16="http://schemas.microsoft.com/office/drawing/2014/main" id="{AC1D8715-C4D2-E2E2-3A86-F37384AE4485}"/>
              </a:ext>
            </a:extLst>
          </p:cNvPr>
          <p:cNvSpPr>
            <a:spLocks noGrp="1"/>
          </p:cNvSpPr>
          <p:nvPr>
            <p:ph type="body" sz="quarter" idx="3"/>
          </p:nvPr>
        </p:nvSpPr>
        <p:spPr>
          <a:xfrm>
            <a:off x="5016432" y="2543008"/>
            <a:ext cx="3943627" cy="823912"/>
          </a:xfrm>
        </p:spPr>
        <p:txBody>
          <a:bodyPr/>
          <a:lstStyle/>
          <a:p>
            <a:r>
              <a:rPr lang="en-US" dirty="0"/>
              <a:t>Word Count DATAFRAME</a:t>
            </a:r>
          </a:p>
        </p:txBody>
      </p:sp>
      <p:graphicFrame>
        <p:nvGraphicFramePr>
          <p:cNvPr id="17" name="Table 17">
            <a:extLst>
              <a:ext uri="{FF2B5EF4-FFF2-40B4-BE49-F238E27FC236}">
                <a16:creationId xmlns:a16="http://schemas.microsoft.com/office/drawing/2014/main" id="{1CD80055-BF6A-E519-B48C-2DD8DA066128}"/>
              </a:ext>
            </a:extLst>
          </p:cNvPr>
          <p:cNvGraphicFramePr>
            <a:graphicFrameLocks noGrp="1"/>
          </p:cNvGraphicFramePr>
          <p:nvPr>
            <p:ph sz="quarter" idx="4"/>
            <p:extLst>
              <p:ext uri="{D42A27DB-BD31-4B8C-83A1-F6EECF244321}">
                <p14:modId xmlns:p14="http://schemas.microsoft.com/office/powerpoint/2010/main" val="3806062222"/>
              </p:ext>
            </p:extLst>
          </p:nvPr>
        </p:nvGraphicFramePr>
        <p:xfrm>
          <a:off x="5408417" y="3697920"/>
          <a:ext cx="2585634" cy="1466608"/>
        </p:xfrm>
        <a:graphic>
          <a:graphicData uri="http://schemas.openxmlformats.org/drawingml/2006/table">
            <a:tbl>
              <a:tblPr firstRow="1" bandRow="1">
                <a:tableStyleId>{5C22544A-7EE6-4342-B048-85BDC9FD1C3A}</a:tableStyleId>
              </a:tblPr>
              <a:tblGrid>
                <a:gridCol w="1292817">
                  <a:extLst>
                    <a:ext uri="{9D8B030D-6E8A-4147-A177-3AD203B41FA5}">
                      <a16:colId xmlns:a16="http://schemas.microsoft.com/office/drawing/2014/main" val="2191255434"/>
                    </a:ext>
                  </a:extLst>
                </a:gridCol>
                <a:gridCol w="1292817">
                  <a:extLst>
                    <a:ext uri="{9D8B030D-6E8A-4147-A177-3AD203B41FA5}">
                      <a16:colId xmlns:a16="http://schemas.microsoft.com/office/drawing/2014/main" val="57061696"/>
                    </a:ext>
                  </a:extLst>
                </a:gridCol>
              </a:tblGrid>
              <a:tr h="366652">
                <a:tc>
                  <a:txBody>
                    <a:bodyPr/>
                    <a:lstStyle/>
                    <a:p>
                      <a:r>
                        <a:rPr lang="en-US" dirty="0">
                          <a:solidFill>
                            <a:schemeClr val="tx1"/>
                          </a:solidFill>
                        </a:rPr>
                        <a:t>Word</a:t>
                      </a:r>
                    </a:p>
                  </a:txBody>
                  <a:tcPr/>
                </a:tc>
                <a:tc>
                  <a:txBody>
                    <a:bodyPr/>
                    <a:lstStyle/>
                    <a:p>
                      <a:r>
                        <a:rPr lang="en-US" dirty="0">
                          <a:solidFill>
                            <a:schemeClr val="tx1"/>
                          </a:solidFill>
                        </a:rPr>
                        <a:t>Count</a:t>
                      </a:r>
                    </a:p>
                  </a:txBody>
                  <a:tcPr/>
                </a:tc>
                <a:extLst>
                  <a:ext uri="{0D108BD9-81ED-4DB2-BD59-A6C34878D82A}">
                    <a16:rowId xmlns:a16="http://schemas.microsoft.com/office/drawing/2014/main" val="1410622437"/>
                  </a:ext>
                </a:extLst>
              </a:tr>
              <a:tr h="366652">
                <a:tc>
                  <a:txBody>
                    <a:bodyPr/>
                    <a:lstStyle/>
                    <a:p>
                      <a:r>
                        <a:rPr lang="en-US" dirty="0"/>
                        <a:t>Alone</a:t>
                      </a:r>
                    </a:p>
                  </a:txBody>
                  <a:tcPr/>
                </a:tc>
                <a:tc>
                  <a:txBody>
                    <a:bodyPr/>
                    <a:lstStyle/>
                    <a:p>
                      <a:r>
                        <a:rPr lang="en-US" dirty="0"/>
                        <a:t>4</a:t>
                      </a:r>
                    </a:p>
                  </a:txBody>
                  <a:tcPr/>
                </a:tc>
                <a:extLst>
                  <a:ext uri="{0D108BD9-81ED-4DB2-BD59-A6C34878D82A}">
                    <a16:rowId xmlns:a16="http://schemas.microsoft.com/office/drawing/2014/main" val="2967191346"/>
                  </a:ext>
                </a:extLst>
              </a:tr>
              <a:tr h="366652">
                <a:tc>
                  <a:txBody>
                    <a:bodyPr/>
                    <a:lstStyle/>
                    <a:p>
                      <a:r>
                        <a:rPr lang="en-US" dirty="0"/>
                        <a:t>All</a:t>
                      </a:r>
                    </a:p>
                  </a:txBody>
                  <a:tcPr/>
                </a:tc>
                <a:tc>
                  <a:txBody>
                    <a:bodyPr/>
                    <a:lstStyle/>
                    <a:p>
                      <a:r>
                        <a:rPr lang="en-US" dirty="0"/>
                        <a:t>2</a:t>
                      </a:r>
                    </a:p>
                  </a:txBody>
                  <a:tcPr/>
                </a:tc>
                <a:extLst>
                  <a:ext uri="{0D108BD9-81ED-4DB2-BD59-A6C34878D82A}">
                    <a16:rowId xmlns:a16="http://schemas.microsoft.com/office/drawing/2014/main" val="2835454392"/>
                  </a:ext>
                </a:extLst>
              </a:tr>
              <a:tr h="366652">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140869473"/>
                  </a:ext>
                </a:extLst>
              </a:tr>
            </a:tbl>
          </a:graphicData>
        </a:graphic>
      </p:graphicFrame>
      <p:pic>
        <p:nvPicPr>
          <p:cNvPr id="19" name="Graphic 18" descr="Arrow Right with solid fill">
            <a:extLst>
              <a:ext uri="{FF2B5EF4-FFF2-40B4-BE49-F238E27FC236}">
                <a16:creationId xmlns:a16="http://schemas.microsoft.com/office/drawing/2014/main" id="{04672ECA-8456-DB2B-A752-01871BDCA8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47372" y="3627974"/>
            <a:ext cx="1087657" cy="1282253"/>
          </a:xfrm>
          <a:prstGeom prst="rect">
            <a:avLst/>
          </a:prstGeom>
        </p:spPr>
      </p:pic>
      <p:pic>
        <p:nvPicPr>
          <p:cNvPr id="21" name="Picture 20" descr="A picture containing icon">
            <a:extLst>
              <a:ext uri="{FF2B5EF4-FFF2-40B4-BE49-F238E27FC236}">
                <a16:creationId xmlns:a16="http://schemas.microsoft.com/office/drawing/2014/main" id="{BE6FAF9E-4198-63A9-F75C-87BED315DC1D}"/>
              </a:ext>
            </a:extLst>
          </p:cNvPr>
          <p:cNvPicPr>
            <a:picLocks noChangeAspect="1"/>
          </p:cNvPicPr>
          <p:nvPr/>
        </p:nvPicPr>
        <p:blipFill>
          <a:blip r:embed="rId4"/>
          <a:stretch>
            <a:fillRect/>
          </a:stretch>
        </p:blipFill>
        <p:spPr>
          <a:xfrm>
            <a:off x="9557424" y="3627974"/>
            <a:ext cx="1650847" cy="1575413"/>
          </a:xfrm>
          <a:prstGeom prst="rect">
            <a:avLst/>
          </a:prstGeom>
        </p:spPr>
      </p:pic>
      <p:sp>
        <p:nvSpPr>
          <p:cNvPr id="22" name="Text Placeholder 12">
            <a:extLst>
              <a:ext uri="{FF2B5EF4-FFF2-40B4-BE49-F238E27FC236}">
                <a16:creationId xmlns:a16="http://schemas.microsoft.com/office/drawing/2014/main" id="{B33DF81B-29B5-FEC9-1E68-900AE7DBC730}"/>
              </a:ext>
            </a:extLst>
          </p:cNvPr>
          <p:cNvSpPr txBox="1">
            <a:spLocks/>
          </p:cNvSpPr>
          <p:nvPr/>
        </p:nvSpPr>
        <p:spPr>
          <a:xfrm>
            <a:off x="9025040" y="2520225"/>
            <a:ext cx="394362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Result Wordcloud</a:t>
            </a:r>
          </a:p>
        </p:txBody>
      </p:sp>
      <p:sp>
        <p:nvSpPr>
          <p:cNvPr id="5" name="Text Placeholder 12">
            <a:extLst>
              <a:ext uri="{FF2B5EF4-FFF2-40B4-BE49-F238E27FC236}">
                <a16:creationId xmlns:a16="http://schemas.microsoft.com/office/drawing/2014/main" id="{AD45B4A8-2BA9-74B9-A989-2171994D83EA}"/>
              </a:ext>
            </a:extLst>
          </p:cNvPr>
          <p:cNvSpPr txBox="1">
            <a:spLocks/>
          </p:cNvSpPr>
          <p:nvPr/>
        </p:nvSpPr>
        <p:spPr>
          <a:xfrm>
            <a:off x="1903476" y="2543216"/>
            <a:ext cx="394362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Raw Text</a:t>
            </a:r>
          </a:p>
        </p:txBody>
      </p:sp>
      <p:sp>
        <p:nvSpPr>
          <p:cNvPr id="6" name="TextBox 5">
            <a:extLst>
              <a:ext uri="{FF2B5EF4-FFF2-40B4-BE49-F238E27FC236}">
                <a16:creationId xmlns:a16="http://schemas.microsoft.com/office/drawing/2014/main" id="{30BA3587-741B-FCF1-4EFD-12685079EFA9}"/>
              </a:ext>
            </a:extLst>
          </p:cNvPr>
          <p:cNvSpPr txBox="1"/>
          <p:nvPr/>
        </p:nvSpPr>
        <p:spPr>
          <a:xfrm>
            <a:off x="1187660" y="3697920"/>
            <a:ext cx="2855033" cy="2062103"/>
          </a:xfrm>
          <a:prstGeom prst="rect">
            <a:avLst/>
          </a:prstGeom>
          <a:noFill/>
        </p:spPr>
        <p:txBody>
          <a:bodyPr wrap="square" rtlCol="0">
            <a:spAutoFit/>
          </a:bodyPr>
          <a:lstStyle/>
          <a:p>
            <a:r>
              <a:rPr lang="en-US" sz="3200" b="1" dirty="0">
                <a:latin typeface="Blackadder ITC" panose="04020505051007020D02" pitchFamily="82" charset="0"/>
                <a:cs typeface="Biome Light" panose="020B0502040204020203" pitchFamily="34" charset="0"/>
              </a:rPr>
              <a:t>“Alone, alone, all </a:t>
            </a:r>
            <a:r>
              <a:rPr lang="en-US" sz="3200" b="1" dirty="0" err="1">
                <a:latin typeface="Blackadder ITC" panose="04020505051007020D02" pitchFamily="82" charset="0"/>
                <a:cs typeface="Biome Light" panose="020B0502040204020203" pitchFamily="34" charset="0"/>
              </a:rPr>
              <a:t>all</a:t>
            </a:r>
            <a:r>
              <a:rPr lang="en-US" sz="3200" b="1" dirty="0">
                <a:latin typeface="Blackadder ITC" panose="04020505051007020D02" pitchFamily="82" charset="0"/>
                <a:cs typeface="Biome Light" panose="020B0502040204020203" pitchFamily="34" charset="0"/>
              </a:rPr>
              <a:t> alone, Alone on a wide, wide sea.”</a:t>
            </a:r>
            <a:endParaRPr lang="en-US" sz="3200" dirty="0">
              <a:latin typeface="Blackadder ITC" panose="04020505051007020D02" pitchFamily="82" charset="0"/>
              <a:cs typeface="Biome Light" panose="020B0502040204020203" pitchFamily="34" charset="0"/>
            </a:endParaRPr>
          </a:p>
          <a:p>
            <a:endParaRPr lang="en-US" sz="3200" dirty="0">
              <a:latin typeface="Blackadder ITC" panose="04020505051007020D02" pitchFamily="82" charset="0"/>
              <a:cs typeface="Biome Light" panose="020B0502040204020203" pitchFamily="34" charset="0"/>
            </a:endParaRPr>
          </a:p>
        </p:txBody>
      </p:sp>
      <p:pic>
        <p:nvPicPr>
          <p:cNvPr id="10" name="Graphic 9" descr="Arrow Right with solid fill">
            <a:extLst>
              <a:ext uri="{FF2B5EF4-FFF2-40B4-BE49-F238E27FC236}">
                <a16:creationId xmlns:a16="http://schemas.microsoft.com/office/drawing/2014/main" id="{6266DB6D-EB80-840A-E449-1186A053BB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7439" y="3579381"/>
            <a:ext cx="1087657" cy="1282253"/>
          </a:xfrm>
          <a:prstGeom prst="rect">
            <a:avLst/>
          </a:prstGeom>
        </p:spPr>
      </p:pic>
      <p:sp>
        <p:nvSpPr>
          <p:cNvPr id="11" name="Text Placeholder 12">
            <a:extLst>
              <a:ext uri="{FF2B5EF4-FFF2-40B4-BE49-F238E27FC236}">
                <a16:creationId xmlns:a16="http://schemas.microsoft.com/office/drawing/2014/main" id="{2A644794-ED81-0EBD-9402-399B4E4952C3}"/>
              </a:ext>
            </a:extLst>
          </p:cNvPr>
          <p:cNvSpPr txBox="1">
            <a:spLocks/>
          </p:cNvSpPr>
          <p:nvPr/>
        </p:nvSpPr>
        <p:spPr>
          <a:xfrm>
            <a:off x="4067439" y="5301293"/>
            <a:ext cx="394362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3800" dirty="0">
                <a:solidFill>
                  <a:srgbClr val="FF0000"/>
                </a:solidFill>
              </a:rPr>
              <a:t>?</a:t>
            </a:r>
          </a:p>
        </p:txBody>
      </p:sp>
    </p:spTree>
    <p:extLst>
      <p:ext uri="{BB962C8B-B14F-4D97-AF65-F5344CB8AC3E}">
        <p14:creationId xmlns:p14="http://schemas.microsoft.com/office/powerpoint/2010/main" val="352510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1187864" y="714457"/>
            <a:ext cx="8472183" cy="571135"/>
          </a:xfrm>
        </p:spPr>
        <p:txBody>
          <a:bodyPr>
            <a:normAutofit/>
          </a:bodyPr>
          <a:lstStyle/>
          <a:p>
            <a:r>
              <a:rPr lang="en-US" dirty="0"/>
              <a:t>Example text</a:t>
            </a:r>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1187864" y="1501165"/>
            <a:ext cx="6535198" cy="4308343"/>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r>
              <a:rPr lang="en-US" sz="3200" b="0" i="0" dirty="0">
                <a:effectLst/>
                <a:latin typeface="proxima-nova"/>
              </a:rPr>
              <a:t>“Students should be aware that academic dishonesty (for example, plagiarism, cheating on an examination, or dishonesty in dealing with a faculty member or other university official) or the threat of violence or harassment are particularly serious offenses and will be dealt with severely under </a:t>
            </a:r>
            <a:r>
              <a:rPr lang="en-US" sz="3200" b="0" i="0" strike="noStrike" dirty="0">
                <a:effectLst/>
                <a:latin typeface="proxima-nova"/>
              </a:rPr>
              <a:t>Dean’s Discipline</a:t>
            </a:r>
            <a:r>
              <a:rPr lang="en-US" sz="3200" b="0" i="0" dirty="0">
                <a:effectLst/>
                <a:latin typeface="proxima-nova"/>
              </a:rPr>
              <a:t>.</a:t>
            </a:r>
          </a:p>
          <a:p>
            <a:pPr algn="l"/>
            <a:r>
              <a:rPr lang="en-US" sz="3200" b="0" i="0" dirty="0">
                <a:effectLst/>
                <a:latin typeface="proxima-nova"/>
              </a:rPr>
              <a:t>Graduate students are expected to exhibit the high level of personal and academic integrity and honesty required of all members of an academic community as they engage in scholarly discourse and research.</a:t>
            </a:r>
          </a:p>
          <a:p>
            <a:pPr algn="l"/>
            <a:r>
              <a:rPr lang="en-US" sz="3200" b="0" i="0" dirty="0">
                <a:effectLst/>
                <a:latin typeface="proxima-nova"/>
              </a:rPr>
              <a:t>Scholars draw inspiration from the work done by other scholars; they argue their claims with reference to others’ work; they extract evidence from the world or from earlier scholarly works. When a student engages in these activities, it is vital to credit properly the source of his or her claims or evidence. Failing to do so violates one’s scholarly responsibility…</a:t>
            </a:r>
            <a:r>
              <a:rPr lang="en-US" sz="3400" b="0" i="0" dirty="0">
                <a:effectLst/>
                <a:latin typeface="proxima-nova"/>
              </a:rPr>
              <a:t>”</a:t>
            </a:r>
          </a:p>
          <a:p>
            <a:pPr algn="r"/>
            <a:r>
              <a:rPr lang="en-US" sz="2500" dirty="0">
                <a:solidFill>
                  <a:srgbClr val="555555"/>
                </a:solidFill>
                <a:latin typeface="proxima-nova"/>
              </a:rPr>
              <a:t>- </a:t>
            </a:r>
            <a:r>
              <a:rPr lang="en-US" sz="2500" dirty="0">
                <a:solidFill>
                  <a:srgbClr val="555555"/>
                </a:solidFill>
                <a:latin typeface="proxima-nova"/>
                <a:hlinkClick r:id="rId2"/>
              </a:rPr>
              <a:t>https://www.gsas.columbia.edu/content/academic-integrity-and-responsible-conduct-research</a:t>
            </a:r>
            <a:r>
              <a:rPr lang="en-US" sz="2500" dirty="0">
                <a:solidFill>
                  <a:srgbClr val="555555"/>
                </a:solidFill>
                <a:latin typeface="proxima-nova"/>
              </a:rPr>
              <a:t>, Academic Integrity and Responsible Conduct of Research, Columbia University. </a:t>
            </a:r>
          </a:p>
        </p:txBody>
      </p:sp>
    </p:spTree>
    <p:extLst>
      <p:ext uri="{BB962C8B-B14F-4D97-AF65-F5344CB8AC3E}">
        <p14:creationId xmlns:p14="http://schemas.microsoft.com/office/powerpoint/2010/main" val="1069252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661392" y="1103051"/>
            <a:ext cx="8472183" cy="571135"/>
          </a:xfrm>
        </p:spPr>
        <p:txBody>
          <a:bodyPr>
            <a:normAutofit/>
          </a:bodyPr>
          <a:lstStyle/>
          <a:p>
            <a:r>
              <a:rPr lang="en-US" dirty="0"/>
              <a:t>From text to word count</a:t>
            </a:r>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779481" y="1948029"/>
            <a:ext cx="7586681" cy="13149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200" i="0" dirty="0">
                <a:effectLst/>
                <a:latin typeface="proxima-nova"/>
              </a:rPr>
              <a:t>Step1: Read raw text</a:t>
            </a:r>
            <a:endParaRPr lang="en-US" sz="3200" b="0" i="0" dirty="0">
              <a:effectLst/>
              <a:latin typeface="proxima-nova"/>
            </a:endParaRPr>
          </a:p>
          <a:p>
            <a:pPr algn="l"/>
            <a:endParaRPr lang="en-US" sz="2800" dirty="0">
              <a:latin typeface="proxima-nova"/>
            </a:endParaRPr>
          </a:p>
        </p:txBody>
      </p:sp>
      <p:sp>
        <p:nvSpPr>
          <p:cNvPr id="3" name="TextBox 2">
            <a:extLst>
              <a:ext uri="{FF2B5EF4-FFF2-40B4-BE49-F238E27FC236}">
                <a16:creationId xmlns:a16="http://schemas.microsoft.com/office/drawing/2014/main" id="{E4100EAA-183B-74D2-86D7-CBB059870112}"/>
              </a:ext>
            </a:extLst>
          </p:cNvPr>
          <p:cNvSpPr txBox="1"/>
          <p:nvPr/>
        </p:nvSpPr>
        <p:spPr>
          <a:xfrm>
            <a:off x="727199" y="2722984"/>
            <a:ext cx="6561445" cy="369332"/>
          </a:xfrm>
          <a:prstGeom prst="rect">
            <a:avLst/>
          </a:prstGeom>
          <a:solidFill>
            <a:schemeClr val="accent5">
              <a:lumMod val="60000"/>
              <a:lumOff val="40000"/>
            </a:schemeClr>
          </a:solidFill>
        </p:spPr>
        <p:txBody>
          <a:bodyPr wrap="square" rtlCol="0">
            <a:spAutoFit/>
          </a:bodyPr>
          <a:lstStyle/>
          <a:p>
            <a:r>
              <a:rPr lang="en-US" dirty="0"/>
              <a:t>code &lt;- </a:t>
            </a:r>
            <a:r>
              <a:rPr lang="en-US" dirty="0" err="1"/>
              <a:t>readLines</a:t>
            </a:r>
            <a:r>
              <a:rPr lang="en-US" dirty="0"/>
              <a:t>(“.\\conductCode.txt”)</a:t>
            </a:r>
          </a:p>
        </p:txBody>
      </p:sp>
      <p:sp>
        <p:nvSpPr>
          <p:cNvPr id="9" name="Text Placeholder 2">
            <a:extLst>
              <a:ext uri="{FF2B5EF4-FFF2-40B4-BE49-F238E27FC236}">
                <a16:creationId xmlns:a16="http://schemas.microsoft.com/office/drawing/2014/main" id="{EF915A2C-42EB-96E1-6D5D-F2ACF8FDC8CE}"/>
              </a:ext>
            </a:extLst>
          </p:cNvPr>
          <p:cNvSpPr txBox="1">
            <a:spLocks/>
          </p:cNvSpPr>
          <p:nvPr/>
        </p:nvSpPr>
        <p:spPr>
          <a:xfrm>
            <a:off x="-1319809" y="3536788"/>
            <a:ext cx="11581408" cy="13149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200" i="0" dirty="0">
                <a:effectLst/>
                <a:latin typeface="proxima-nova"/>
              </a:rPr>
              <a:t>Step2: </a:t>
            </a:r>
            <a:r>
              <a:rPr lang="en-US" sz="3600" i="0" dirty="0">
                <a:effectLst/>
                <a:latin typeface="proxima-nova"/>
              </a:rPr>
              <a:t>Convert lines to one long string</a:t>
            </a:r>
            <a:endParaRPr lang="en-US" sz="3600" b="0" i="0" dirty="0">
              <a:effectLst/>
              <a:latin typeface="proxima-nova"/>
            </a:endParaRPr>
          </a:p>
          <a:p>
            <a:pPr algn="l"/>
            <a:endParaRPr lang="en-US" sz="2800" dirty="0">
              <a:latin typeface="proxima-nova"/>
            </a:endParaRPr>
          </a:p>
        </p:txBody>
      </p:sp>
      <p:sp>
        <p:nvSpPr>
          <p:cNvPr id="10" name="TextBox 9">
            <a:extLst>
              <a:ext uri="{FF2B5EF4-FFF2-40B4-BE49-F238E27FC236}">
                <a16:creationId xmlns:a16="http://schemas.microsoft.com/office/drawing/2014/main" id="{236A678A-B5D9-449A-F1CB-F16D0AAB91B3}"/>
              </a:ext>
            </a:extLst>
          </p:cNvPr>
          <p:cNvSpPr txBox="1"/>
          <p:nvPr/>
        </p:nvSpPr>
        <p:spPr>
          <a:xfrm>
            <a:off x="727200" y="4304018"/>
            <a:ext cx="6561445" cy="369332"/>
          </a:xfrm>
          <a:prstGeom prst="rect">
            <a:avLst/>
          </a:prstGeom>
          <a:solidFill>
            <a:schemeClr val="accent5">
              <a:lumMod val="60000"/>
              <a:lumOff val="40000"/>
            </a:schemeClr>
          </a:solidFill>
        </p:spPr>
        <p:txBody>
          <a:bodyPr wrap="square" rtlCol="0">
            <a:spAutoFit/>
          </a:bodyPr>
          <a:lstStyle/>
          <a:p>
            <a:r>
              <a:rPr lang="en-US" dirty="0"/>
              <a:t>code &lt;- paste(code, collapse = " ")</a:t>
            </a:r>
          </a:p>
        </p:txBody>
      </p:sp>
    </p:spTree>
    <p:extLst>
      <p:ext uri="{BB962C8B-B14F-4D97-AF65-F5344CB8AC3E}">
        <p14:creationId xmlns:p14="http://schemas.microsoft.com/office/powerpoint/2010/main" val="2665695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E975-D6B1-34E8-6AF5-8F092DAA2F55}"/>
              </a:ext>
            </a:extLst>
          </p:cNvPr>
          <p:cNvSpPr>
            <a:spLocks noGrp="1"/>
          </p:cNvSpPr>
          <p:nvPr>
            <p:ph type="title"/>
          </p:nvPr>
        </p:nvSpPr>
        <p:spPr>
          <a:xfrm>
            <a:off x="727198" y="606429"/>
            <a:ext cx="8472183" cy="571135"/>
          </a:xfrm>
        </p:spPr>
        <p:txBody>
          <a:bodyPr>
            <a:normAutofit/>
          </a:bodyPr>
          <a:lstStyle/>
          <a:p>
            <a:r>
              <a:rPr lang="en-US" dirty="0"/>
              <a:t>From text to word count</a:t>
            </a:r>
          </a:p>
        </p:txBody>
      </p:sp>
      <p:sp>
        <p:nvSpPr>
          <p:cNvPr id="4" name="Date Placeholder 3">
            <a:extLst>
              <a:ext uri="{FF2B5EF4-FFF2-40B4-BE49-F238E27FC236}">
                <a16:creationId xmlns:a16="http://schemas.microsoft.com/office/drawing/2014/main" id="{819184BE-E887-97DC-85BC-FAB0F89CD41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2CF3711-0D5E-2592-A961-918B445B7B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2D9A7B-2D9F-DC94-7642-98A29C445C16}"/>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7" name="Text Placeholder 2">
            <a:extLst>
              <a:ext uri="{FF2B5EF4-FFF2-40B4-BE49-F238E27FC236}">
                <a16:creationId xmlns:a16="http://schemas.microsoft.com/office/drawing/2014/main" id="{404C0CBA-F2ED-2729-81DD-F01FCF6CE948}"/>
              </a:ext>
            </a:extLst>
          </p:cNvPr>
          <p:cNvSpPr txBox="1">
            <a:spLocks/>
          </p:cNvSpPr>
          <p:nvPr/>
        </p:nvSpPr>
        <p:spPr>
          <a:xfrm>
            <a:off x="-692330" y="1540477"/>
            <a:ext cx="11179626" cy="13149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200" i="0" dirty="0">
                <a:effectLst/>
                <a:latin typeface="proxima-nova"/>
              </a:rPr>
              <a:t>Step3: Use Regex to extract all words</a:t>
            </a:r>
            <a:endParaRPr lang="en-US" sz="3200" b="0" i="0" dirty="0">
              <a:effectLst/>
              <a:latin typeface="proxima-nova"/>
            </a:endParaRPr>
          </a:p>
          <a:p>
            <a:pPr algn="l"/>
            <a:endParaRPr lang="en-US" sz="2800" dirty="0">
              <a:latin typeface="proxima-nova"/>
            </a:endParaRPr>
          </a:p>
        </p:txBody>
      </p:sp>
      <p:sp>
        <p:nvSpPr>
          <p:cNvPr id="3" name="TextBox 2">
            <a:extLst>
              <a:ext uri="{FF2B5EF4-FFF2-40B4-BE49-F238E27FC236}">
                <a16:creationId xmlns:a16="http://schemas.microsoft.com/office/drawing/2014/main" id="{E4100EAA-183B-74D2-86D7-CBB059870112}"/>
              </a:ext>
            </a:extLst>
          </p:cNvPr>
          <p:cNvSpPr txBox="1"/>
          <p:nvPr/>
        </p:nvSpPr>
        <p:spPr>
          <a:xfrm>
            <a:off x="760101" y="2424128"/>
            <a:ext cx="8406376" cy="646331"/>
          </a:xfrm>
          <a:prstGeom prst="rect">
            <a:avLst/>
          </a:prstGeom>
          <a:solidFill>
            <a:schemeClr val="accent5">
              <a:lumMod val="60000"/>
              <a:lumOff val="40000"/>
            </a:schemeClr>
          </a:solidFill>
        </p:spPr>
        <p:txBody>
          <a:bodyPr wrap="square" rtlCol="0">
            <a:spAutoFit/>
          </a:bodyPr>
          <a:lstStyle/>
          <a:p>
            <a:r>
              <a:rPr lang="en-US" dirty="0"/>
              <a:t>code &lt;- </a:t>
            </a:r>
            <a:r>
              <a:rPr lang="en-US" dirty="0" err="1"/>
              <a:t>stri_extract_all_regex</a:t>
            </a:r>
            <a:r>
              <a:rPr lang="en-US" dirty="0"/>
              <a:t>(code, "(</a:t>
            </a:r>
            <a:r>
              <a:rPr lang="en-US" dirty="0">
                <a:hlinkClick r:id="rId2" action="ppaction://hlinkfile"/>
              </a:rPr>
              <a:t>\\w+[[:</a:t>
            </a:r>
            <a:r>
              <a:rPr lang="en-US" dirty="0" err="1">
                <a:hlinkClick r:id="rId2" action="ppaction://hlinkfile"/>
              </a:rPr>
              <a:t>punct</a:t>
            </a:r>
            <a:r>
              <a:rPr lang="en-US" dirty="0">
                <a:hlinkClick r:id="rId2" action="ppaction://hlinkfile"/>
              </a:rPr>
              <a:t>:]]\\w+)|(\\b\\w+\\b)"))</a:t>
            </a:r>
            <a:r>
              <a:rPr lang="en-US" dirty="0"/>
              <a:t>)</a:t>
            </a:r>
          </a:p>
          <a:p>
            <a:r>
              <a:rPr lang="en-US" dirty="0"/>
              <a:t>code &lt;- </a:t>
            </a:r>
            <a:r>
              <a:rPr lang="en-US" dirty="0" err="1"/>
              <a:t>lapply</a:t>
            </a:r>
            <a:r>
              <a:rPr lang="en-US" dirty="0"/>
              <a:t>(code, </a:t>
            </a:r>
            <a:r>
              <a:rPr lang="en-US" dirty="0" err="1"/>
              <a:t>tolower</a:t>
            </a:r>
            <a:r>
              <a:rPr lang="en-US" dirty="0"/>
              <a:t>)</a:t>
            </a:r>
          </a:p>
        </p:txBody>
      </p:sp>
      <p:sp>
        <p:nvSpPr>
          <p:cNvPr id="9" name="Text Placeholder 2">
            <a:extLst>
              <a:ext uri="{FF2B5EF4-FFF2-40B4-BE49-F238E27FC236}">
                <a16:creationId xmlns:a16="http://schemas.microsoft.com/office/drawing/2014/main" id="{EF915A2C-42EB-96E1-6D5D-F2ACF8FDC8CE}"/>
              </a:ext>
            </a:extLst>
          </p:cNvPr>
          <p:cNvSpPr txBox="1">
            <a:spLocks/>
          </p:cNvSpPr>
          <p:nvPr/>
        </p:nvSpPr>
        <p:spPr>
          <a:xfrm>
            <a:off x="-1061190" y="3894364"/>
            <a:ext cx="11581408" cy="13149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200" i="0" dirty="0">
                <a:effectLst/>
                <a:latin typeface="proxima-nova"/>
              </a:rPr>
              <a:t>Step4: Convert code to table (</a:t>
            </a:r>
            <a:r>
              <a:rPr lang="en-US" sz="4200" dirty="0">
                <a:latin typeface="proxima-nova"/>
              </a:rPr>
              <a:t>or DF)</a:t>
            </a:r>
            <a:endParaRPr lang="en-US" sz="2800" dirty="0">
              <a:latin typeface="proxima-nova"/>
            </a:endParaRPr>
          </a:p>
        </p:txBody>
      </p:sp>
      <p:sp>
        <p:nvSpPr>
          <p:cNvPr id="10" name="TextBox 9">
            <a:extLst>
              <a:ext uri="{FF2B5EF4-FFF2-40B4-BE49-F238E27FC236}">
                <a16:creationId xmlns:a16="http://schemas.microsoft.com/office/drawing/2014/main" id="{236A678A-B5D9-449A-F1CB-F16D0AAB91B3}"/>
              </a:ext>
            </a:extLst>
          </p:cNvPr>
          <p:cNvSpPr txBox="1"/>
          <p:nvPr/>
        </p:nvSpPr>
        <p:spPr>
          <a:xfrm>
            <a:off x="727198" y="4725234"/>
            <a:ext cx="6561445" cy="369332"/>
          </a:xfrm>
          <a:prstGeom prst="rect">
            <a:avLst/>
          </a:prstGeom>
          <a:solidFill>
            <a:schemeClr val="accent5">
              <a:lumMod val="60000"/>
              <a:lumOff val="40000"/>
            </a:schemeClr>
          </a:solidFill>
        </p:spPr>
        <p:txBody>
          <a:bodyPr wrap="square" rtlCol="0">
            <a:spAutoFit/>
          </a:bodyPr>
          <a:lstStyle/>
          <a:p>
            <a:r>
              <a:rPr lang="en-US" dirty="0"/>
              <a:t>code &lt;- table(code)</a:t>
            </a:r>
          </a:p>
        </p:txBody>
      </p:sp>
      <p:sp>
        <p:nvSpPr>
          <p:cNvPr id="8" name="Text Placeholder 2">
            <a:extLst>
              <a:ext uri="{FF2B5EF4-FFF2-40B4-BE49-F238E27FC236}">
                <a16:creationId xmlns:a16="http://schemas.microsoft.com/office/drawing/2014/main" id="{95E3DB7C-AF3C-BE8A-ED73-AC68DA948E9C}"/>
              </a:ext>
            </a:extLst>
          </p:cNvPr>
          <p:cNvSpPr txBox="1">
            <a:spLocks/>
          </p:cNvSpPr>
          <p:nvPr/>
        </p:nvSpPr>
        <p:spPr>
          <a:xfrm>
            <a:off x="727198" y="3168538"/>
            <a:ext cx="7355773" cy="13149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100" i="0" dirty="0">
                <a:effectLst/>
                <a:latin typeface="proxima-nova"/>
              </a:rPr>
              <a:t>Sidenote: 1. </a:t>
            </a:r>
            <a:r>
              <a:rPr lang="en-US" sz="1100" i="0" dirty="0" err="1">
                <a:effectLst/>
                <a:latin typeface="proxima-nova"/>
              </a:rPr>
              <a:t>stri_extract_all_regex</a:t>
            </a:r>
            <a:r>
              <a:rPr lang="en-US" sz="1100" i="0" dirty="0">
                <a:effectLst/>
                <a:latin typeface="proxima-nova"/>
              </a:rPr>
              <a:t> is from r package stringi. There are many other regex extractors like </a:t>
            </a:r>
            <a:r>
              <a:rPr lang="en-US" sz="1100" i="0" dirty="0" err="1">
                <a:effectLst/>
                <a:latin typeface="proxima-nova"/>
              </a:rPr>
              <a:t>str_detect</a:t>
            </a:r>
            <a:r>
              <a:rPr lang="en-US" sz="1100" i="0" dirty="0">
                <a:effectLst/>
                <a:latin typeface="proxima-nova"/>
              </a:rPr>
              <a:t> in </a:t>
            </a:r>
            <a:r>
              <a:rPr lang="en-US" sz="1100" i="0" dirty="0" err="1">
                <a:effectLst/>
                <a:latin typeface="proxima-nova"/>
              </a:rPr>
              <a:t>tidyverse</a:t>
            </a:r>
            <a:r>
              <a:rPr lang="en-US" sz="1100" i="0" dirty="0">
                <a:effectLst/>
                <a:latin typeface="proxima-nova"/>
              </a:rPr>
              <a:t>.</a:t>
            </a:r>
          </a:p>
          <a:p>
            <a:r>
              <a:rPr lang="en-US" sz="1100" i="0" dirty="0">
                <a:effectLst/>
                <a:latin typeface="proxima-nova"/>
              </a:rPr>
              <a:t>2.(\\w+[[:</a:t>
            </a:r>
            <a:r>
              <a:rPr lang="en-US" sz="1100" i="0" dirty="0" err="1">
                <a:effectLst/>
                <a:latin typeface="proxima-nova"/>
              </a:rPr>
              <a:t>punct</a:t>
            </a:r>
            <a:r>
              <a:rPr lang="en-US" sz="1100" i="0" dirty="0">
                <a:effectLst/>
                <a:latin typeface="proxima-nova"/>
              </a:rPr>
              <a:t>:]]\\w+) is used to extract words with ‘ </a:t>
            </a:r>
            <a:r>
              <a:rPr lang="en-US" sz="1100" dirty="0">
                <a:latin typeface="proxima-nova"/>
              </a:rPr>
              <a:t>in them, such as “one’s”</a:t>
            </a:r>
            <a:r>
              <a:rPr lang="en-US" sz="1100" i="0" dirty="0">
                <a:effectLst/>
                <a:latin typeface="proxima-nova"/>
              </a:rPr>
              <a:t> or “what’s”, and </a:t>
            </a:r>
            <a:r>
              <a:rPr lang="en-US" sz="1100" dirty="0"/>
              <a:t>(\\b\\w+\\b) is used to extract all other words. You can try other regexes yourself.</a:t>
            </a:r>
            <a:endParaRPr lang="en-US" sz="1100" dirty="0">
              <a:latin typeface="proxima-nova"/>
            </a:endParaRPr>
          </a:p>
        </p:txBody>
      </p:sp>
      <p:sp>
        <p:nvSpPr>
          <p:cNvPr id="12" name="TextBox 11">
            <a:extLst>
              <a:ext uri="{FF2B5EF4-FFF2-40B4-BE49-F238E27FC236}">
                <a16:creationId xmlns:a16="http://schemas.microsoft.com/office/drawing/2014/main" id="{2BAACE78-668E-D455-095C-1B6E44FB22EC}"/>
              </a:ext>
            </a:extLst>
          </p:cNvPr>
          <p:cNvSpPr txBox="1"/>
          <p:nvPr/>
        </p:nvSpPr>
        <p:spPr>
          <a:xfrm>
            <a:off x="727198" y="5542877"/>
            <a:ext cx="6561445" cy="369332"/>
          </a:xfrm>
          <a:prstGeom prst="rect">
            <a:avLst/>
          </a:prstGeom>
          <a:solidFill>
            <a:schemeClr val="accent5">
              <a:lumMod val="60000"/>
              <a:lumOff val="40000"/>
            </a:schemeClr>
          </a:solidFill>
        </p:spPr>
        <p:txBody>
          <a:bodyPr wrap="square" rtlCol="0">
            <a:spAutoFit/>
          </a:bodyPr>
          <a:lstStyle/>
          <a:p>
            <a:r>
              <a:rPr lang="en-US" dirty="0"/>
              <a:t>code &lt;- </a:t>
            </a:r>
            <a:r>
              <a:rPr lang="en-US" dirty="0" err="1"/>
              <a:t>data.frame</a:t>
            </a:r>
            <a:r>
              <a:rPr lang="en-US" dirty="0"/>
              <a:t>(table(code))</a:t>
            </a:r>
          </a:p>
        </p:txBody>
      </p:sp>
      <p:sp>
        <p:nvSpPr>
          <p:cNvPr id="14" name="Text Placeholder 2">
            <a:extLst>
              <a:ext uri="{FF2B5EF4-FFF2-40B4-BE49-F238E27FC236}">
                <a16:creationId xmlns:a16="http://schemas.microsoft.com/office/drawing/2014/main" id="{5A222779-B527-6AA9-3F40-BA06EDCA15D4}"/>
              </a:ext>
            </a:extLst>
          </p:cNvPr>
          <p:cNvSpPr txBox="1">
            <a:spLocks/>
          </p:cNvSpPr>
          <p:nvPr/>
        </p:nvSpPr>
        <p:spPr>
          <a:xfrm>
            <a:off x="-1061190" y="4909900"/>
            <a:ext cx="4053772" cy="121310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200" i="0" dirty="0">
                <a:effectLst/>
                <a:latin typeface="proxima-nova"/>
              </a:rPr>
              <a:t>or</a:t>
            </a:r>
            <a:endParaRPr lang="en-US" sz="2800" dirty="0">
              <a:latin typeface="proxima-nova"/>
            </a:endParaRPr>
          </a:p>
        </p:txBody>
      </p:sp>
    </p:spTree>
    <p:extLst>
      <p:ext uri="{BB962C8B-B14F-4D97-AF65-F5344CB8AC3E}">
        <p14:creationId xmlns:p14="http://schemas.microsoft.com/office/powerpoint/2010/main" val="3862719964"/>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infopath/2007/PartnerControls"/>
    <ds:schemaRef ds:uri="http://purl.org/dc/terms/"/>
    <ds:schemaRef ds:uri="http://www.w3.org/XML/1998/namespace"/>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230e9df3-be65-4c73-a93b-d1236ebd677e"/>
    <ds:schemaRef ds:uri="16c05727-aa75-4e4a-9b5f-8a80a1165891"/>
    <ds:schemaRef ds:uri="71af3243-3dd4-4a8d-8c0d-dd76da1f02a5"/>
    <ds:schemaRef ds:uri="http://schemas.microsoft.com/sharepoint/v3"/>
    <ds:schemaRef ds:uri="http://purl.org/dc/dcmityp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{E550D0C8-7280-4A5B-9801-0A2B8A553447}tf67328976_win32</Template>
  <TotalTime>407</TotalTime>
  <Words>1539</Words>
  <Application>Microsoft Office PowerPoint</Application>
  <PresentationFormat>Widescreen</PresentationFormat>
  <Paragraphs>229</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proxima-nova</vt:lpstr>
      <vt:lpstr>Arial</vt:lpstr>
      <vt:lpstr>Blackadder ITC</vt:lpstr>
      <vt:lpstr>Calibri</vt:lpstr>
      <vt:lpstr>Hack</vt:lpstr>
      <vt:lpstr>Tenorite</vt:lpstr>
      <vt:lpstr>Office Theme</vt:lpstr>
      <vt:lpstr>A Brief introduction to R package WORDCLOUD 2</vt:lpstr>
      <vt:lpstr>outline</vt:lpstr>
      <vt:lpstr>INTRODUCTION</vt:lpstr>
      <vt:lpstr>Wordcloud: an example</vt:lpstr>
      <vt:lpstr>But… why wordclouds?</vt:lpstr>
      <vt:lpstr>PowerPoint Presentation</vt:lpstr>
      <vt:lpstr>Example text</vt:lpstr>
      <vt:lpstr>From text to word count</vt:lpstr>
      <vt:lpstr>From text to word count</vt:lpstr>
      <vt:lpstr>Result</vt:lpstr>
      <vt:lpstr>PowerPoint Presentation</vt:lpstr>
      <vt:lpstr>WORDCLOUD2  Package</vt:lpstr>
      <vt:lpstr>Installation</vt:lpstr>
      <vt:lpstr>Two main functions in this package</vt:lpstr>
      <vt:lpstr>PowerPoint Presentation</vt:lpstr>
      <vt:lpstr>Some parameters in Wordcloud2 (function)</vt:lpstr>
      <vt:lpstr>An example using conduct code</vt:lpstr>
      <vt:lpstr>Digression: filtering out function words</vt:lpstr>
      <vt:lpstr>An example (Rotation params)</vt:lpstr>
      <vt:lpstr>An example (figure mask)</vt:lpstr>
      <vt:lpstr>A note on figpath</vt:lpstr>
      <vt:lpstr>PowerPoint Presentation</vt:lpstr>
      <vt:lpstr>Some parameters in lettercloud</vt:lpstr>
      <vt:lpstr>An example: letter mask</vt:lpstr>
      <vt:lpstr>An example: word mask</vt:lpstr>
      <vt:lpstr>Other functionalities</vt:lpstr>
      <vt:lpstr>Potential bugs</vt:lpstr>
      <vt:lpstr>Extension: other libraries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introduction to R package WORDCLOUD 2</dc:title>
  <dc:creator>longyuan</dc:creator>
  <cp:lastModifiedBy>longyuan</cp:lastModifiedBy>
  <cp:revision>8</cp:revision>
  <dcterms:created xsi:type="dcterms:W3CDTF">2022-11-07T16:36:32Z</dcterms:created>
  <dcterms:modified xsi:type="dcterms:W3CDTF">2022-11-10T22:31:18Z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